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60" r:id="rId4"/>
    <p:sldId id="259" r:id="rId5"/>
    <p:sldId id="275" r:id="rId6"/>
    <p:sldId id="264" r:id="rId7"/>
    <p:sldId id="262" r:id="rId8"/>
    <p:sldId id="265" r:id="rId9"/>
    <p:sldId id="273" r:id="rId10"/>
    <p:sldId id="266" r:id="rId11"/>
    <p:sldId id="268" r:id="rId12"/>
    <p:sldId id="269" r:id="rId13"/>
    <p:sldId id="270" r:id="rId14"/>
    <p:sldId id="271" r:id="rId15"/>
    <p:sldId id="274" r:id="rId16"/>
    <p:sldId id="272" r:id="rId17"/>
    <p:sldId id="263" r:id="rId18"/>
  </p:sldIdLst>
  <p:sldSz cx="18288000" cy="10287000"/>
  <p:notesSz cx="6858000" cy="9144000"/>
  <p:embeddedFontLst>
    <p:embeddedFont>
      <p:font typeface="Montserrat Semi-Bold" panose="020B0604020202020204" charset="0"/>
      <p:regular r:id="rId19"/>
    </p:embeddedFont>
    <p:embeddedFont>
      <p:font typeface="Anahaw" panose="020B0604020202020204" charset="0"/>
      <p:regular r:id="rId20"/>
    </p:embeddedFont>
    <p:embeddedFont>
      <p:font typeface="Tahoma" panose="020B0604030504040204" pitchFamily="34" charset="0"/>
      <p:regular r:id="rId21"/>
      <p:bold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Open Sans Light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 Light Italics" panose="020B0604020202020204" charset="0"/>
      <p:regular r:id="rId32"/>
    </p:embeddedFont>
    <p:embeddedFont>
      <p:font typeface="Arimo Bold" panose="020B0604020202020204" charset="0"/>
      <p:regular r:id="rId33"/>
    </p:embeddedFont>
    <p:embeddedFont>
      <p:font typeface="Arial Black" panose="020B0A04020102020204" pitchFamily="34" charset="0"/>
      <p:bold r:id="rId34"/>
    </p:embeddedFont>
    <p:embeddedFont>
      <p:font typeface="Myanmar Text" panose="020B0502040204020203" pitchFamily="34" charset="0"/>
      <p:regular r:id="rId35"/>
      <p:bold r:id="rId36"/>
    </p:embeddedFont>
    <p:embeddedFont>
      <p:font typeface="Open Sans Light Bold" panose="020B0604020202020204" charset="0"/>
      <p:regular r:id="rId37"/>
    </p:embeddedFont>
    <p:embeddedFont>
      <p:font typeface="Open Sans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04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312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C2A090-578C-475E-8570-4A6BCDA2925A}" type="doc">
      <dgm:prSet loTypeId="urn:microsoft.com/office/officeart/2005/8/layout/hList6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677101-ABCE-4BEC-8D7F-69433F49C5D7}">
      <dgm:prSet phldrT="[Text]" custT="1"/>
      <dgm:spPr/>
      <dgm:t>
        <a:bodyPr/>
        <a:lstStyle/>
        <a:p>
          <a:pPr algn="l"/>
          <a:r>
            <a:rPr lang="en-US" sz="4400" dirty="0" smtClean="0">
              <a:latin typeface="Arial Narrow" panose="020B0606020202030204" pitchFamily="34" charset="0"/>
              <a:cs typeface="Myanmar Text" panose="020B0502040204020203" pitchFamily="34" charset="0"/>
            </a:rPr>
            <a:t>Data KPAI</a:t>
          </a:r>
          <a:endParaRPr lang="en-US" sz="44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5212BA36-0A43-4435-837C-16C04C05B2D7}" type="parTrans" cxnId="{8009C2BF-2CF3-41E8-91D4-8136165CCCF5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48F6013A-9126-47DB-AD06-9823C46C169C}" type="sibTrans" cxnId="{8009C2BF-2CF3-41E8-91D4-8136165CCCF5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5A23E2ED-A24C-4ED2-B049-76B667118C25}">
      <dgm:prSet phldrT="[Text]" custT="1"/>
      <dgm:spPr/>
      <dgm:t>
        <a:bodyPr/>
        <a:lstStyle/>
        <a:p>
          <a:pPr algn="l"/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23%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Pencurian</a:t>
          </a:r>
          <a:endParaRPr lang="en-US" sz="36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B7B6A894-CEB1-458A-867C-7A2439911E0E}" type="parTrans" cxnId="{658CEAF1-47EF-457E-9F22-05EBC3427501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44F70FDF-1083-4834-BD4B-9EE5E9AB2536}" type="sibTrans" cxnId="{658CEAF1-47EF-457E-9F22-05EBC3427501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DD4CC735-35EB-4929-94AE-D63508C3396F}">
      <dgm:prSet phldrT="[Text]" custT="1"/>
      <dgm:spPr/>
      <dgm:t>
        <a:bodyPr/>
        <a:lstStyle/>
        <a:p>
          <a:pPr algn="l"/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17,8%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Narkotika</a:t>
          </a:r>
          <a:endParaRPr lang="en-US" sz="36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B6AF0945-17DD-42A8-A1BC-2CA770E35DD2}" type="parTrans" cxnId="{B1B31BBE-2B21-4230-AF09-73DA3E2F722B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64727FF9-63F2-4BD9-801A-5C42105951EB}" type="sibTrans" cxnId="{B1B31BBE-2B21-4230-AF09-73DA3E2F722B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E86BE18E-A164-40BA-9937-004DD9AA1117}">
      <dgm:prSet phldrT="[Text]" custT="1"/>
      <dgm:spPr/>
      <dgm:t>
        <a:bodyPr/>
        <a:lstStyle/>
        <a:p>
          <a:pPr algn="l"/>
          <a:r>
            <a:rPr lang="en-US" sz="44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Statistik</a:t>
          </a:r>
          <a:r>
            <a:rPr lang="en-US" sz="44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44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Kriminal</a:t>
          </a:r>
          <a:r>
            <a:rPr lang="en-US" sz="44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44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Perkelahian</a:t>
          </a:r>
          <a:r>
            <a:rPr lang="en-US" sz="44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44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antar</a:t>
          </a:r>
          <a:r>
            <a:rPr lang="en-US" sz="44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44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Remaja</a:t>
          </a:r>
          <a:r>
            <a:rPr lang="en-US" sz="44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2020</a:t>
          </a:r>
          <a:endParaRPr lang="en-US" sz="44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21DB4A22-7917-478D-B303-C62387CB8234}" type="parTrans" cxnId="{B7872989-31F6-45A3-BDBA-B16BCB489A34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2C6ECA43-614F-4F81-A2A0-15E6DE2B9787}" type="sibTrans" cxnId="{B7872989-31F6-45A3-BDBA-B16BCB489A34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2B19EE2B-10C2-4DD8-98A2-24809150735C}">
      <dgm:prSet phldrT="[Text]" custT="1"/>
      <dgm:spPr/>
      <dgm:t>
        <a:bodyPr/>
        <a:lstStyle/>
        <a:p>
          <a:pPr algn="l"/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2011: 210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endParaRPr lang="en-US" sz="36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AFF0D832-AC38-4E5A-9169-9E82A717B030}" type="parTrans" cxnId="{F30B011D-E1BF-43B7-8E36-9097C76F3C4B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9EC52A49-78CA-403A-8F02-8191CDECBAE3}" type="sibTrans" cxnId="{F30B011D-E1BF-43B7-8E36-9097C76F3C4B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185E281B-B606-4F4C-8D22-8F064F84B444}">
      <dgm:prSet phldrT="[Text]" custT="1"/>
      <dgm:spPr/>
      <dgm:t>
        <a:bodyPr/>
        <a:lstStyle/>
        <a:p>
          <a:pPr algn="l"/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2014: 327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endParaRPr lang="en-US" sz="36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9CB6992A-3F31-4612-9568-BF1E2994FC53}" type="parTrans" cxnId="{73045349-A536-4B09-A55B-F5BF9E63F88B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991DB572-B204-4B3C-B902-9475E9EF42DD}" type="sibTrans" cxnId="{73045349-A536-4B09-A55B-F5BF9E63F88B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0AF126AA-9436-46C9-BE0A-BA28D833DC0D}">
      <dgm:prSet phldrT="[Text]" custT="1"/>
      <dgm:spPr/>
      <dgm:t>
        <a:bodyPr/>
        <a:lstStyle/>
        <a:p>
          <a:pPr algn="l"/>
          <a:r>
            <a:rPr lang="en-US" sz="4400" dirty="0" smtClean="0">
              <a:latin typeface="Arial Narrow" panose="020B0606020202030204" pitchFamily="34" charset="0"/>
              <a:cs typeface="Myanmar Text" panose="020B0502040204020203" pitchFamily="34" charset="0"/>
            </a:rPr>
            <a:t>Media Massa</a:t>
          </a:r>
          <a:endParaRPr lang="en-US" sz="44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A2AC806E-7CD2-47EC-B350-3ED0B257D774}" type="parTrans" cxnId="{C05EEFFB-55B4-4073-8A47-76B95AED7DF8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EC18FAE6-B0AD-4331-8013-786A4F8DDB8D}" type="sibTrans" cxnId="{C05EEFFB-55B4-4073-8A47-76B95AED7DF8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3040E15D-C9B6-4421-A08B-DCB0CBBF3AEB}">
      <dgm:prSet phldrT="[Text]" custT="1"/>
      <dgm:spPr/>
      <dgm:t>
        <a:bodyPr/>
        <a:lstStyle/>
        <a:p>
          <a:pPr algn="l"/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pencurian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laptop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oleh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pemuda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berusia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16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tahun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, 31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Agustus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2018</a:t>
          </a:r>
          <a:endParaRPr lang="en-US" sz="36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62E22B13-C509-4F74-8247-69A4C985B368}" type="parTrans" cxnId="{745D438A-AC8A-4AA6-AC29-AEC25C13A571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DBF284F1-9B20-4C2A-96BA-B0B5CCB91420}" type="sibTrans" cxnId="{745D438A-AC8A-4AA6-AC29-AEC25C13A571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12A1BA71-EB1A-4A45-8A7B-E5472655B75D}">
      <dgm:prSet phldrT="[Text]" custT="1"/>
      <dgm:spPr/>
      <dgm:t>
        <a:bodyPr/>
        <a:lstStyle/>
        <a:p>
          <a:pPr algn="l"/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tawuran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pelajar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SMK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tahun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2016</a:t>
          </a:r>
          <a:endParaRPr lang="en-US" sz="36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4E9C36A1-FF3E-47B3-9E9D-8E4B6EA2AC14}" type="parTrans" cxnId="{9930DE63-B521-4415-9310-F3168FB35778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77C5776D-1E16-46C4-8C22-949BD4563D0A}" type="sibTrans" cxnId="{9930DE63-B521-4415-9310-F3168FB35778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7A9A24F4-EDE2-4050-8805-3C1E87A1FFED}">
      <dgm:prSet phldrT="[Text]" custT="1"/>
      <dgm:spPr/>
      <dgm:t>
        <a:bodyPr/>
        <a:lstStyle/>
        <a:p>
          <a:pPr algn="l"/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13,2%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Kejahatan</a:t>
          </a:r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asusila</a:t>
          </a:r>
          <a:endParaRPr lang="en-US" sz="36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BF0396B5-8D39-45CF-AB63-FF8FB755B171}" type="parTrans" cxnId="{E7DE5B17-604E-466E-88D2-EC5F9DE827DF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60C2EFB5-3999-4A4E-B835-ED3537227BB4}" type="sibTrans" cxnId="{E7DE5B17-604E-466E-88D2-EC5F9DE827DF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75A6B007-8D76-40D3-8983-6EA458047874}">
      <dgm:prSet phldrT="[Text]" custT="1"/>
      <dgm:spPr/>
      <dgm:t>
        <a:bodyPr/>
        <a:lstStyle/>
        <a:p>
          <a:pPr algn="l"/>
          <a:r>
            <a:rPr lang="en-US" sz="3600" dirty="0" smtClean="0">
              <a:latin typeface="Arial Narrow" panose="020B0606020202030204" pitchFamily="34" charset="0"/>
              <a:cs typeface="Myanmar Text" panose="020B0502040204020203" pitchFamily="34" charset="0"/>
            </a:rPr>
            <a:t>2018: 584 </a:t>
          </a:r>
          <a:r>
            <a:rPr lang="en-US" sz="36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endParaRPr lang="en-US" sz="3600" dirty="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342030FB-8BFF-47B9-974C-1CD75B76F2A2}" type="parTrans" cxnId="{EA73296C-CF35-41E8-B073-5FC6C32AE5F1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4210EF0E-D7B3-44F4-95CD-E2CA28CF9120}" type="sibTrans" cxnId="{EA73296C-CF35-41E8-B073-5FC6C32AE5F1}">
      <dgm:prSet/>
      <dgm:spPr/>
      <dgm:t>
        <a:bodyPr/>
        <a:lstStyle/>
        <a:p>
          <a:pPr algn="l"/>
          <a:endParaRPr lang="en-US" sz="2800">
            <a:latin typeface="Arial Narrow" panose="020B0606020202030204" pitchFamily="34" charset="0"/>
            <a:cs typeface="Myanmar Text" panose="020B0502040204020203" pitchFamily="34" charset="0"/>
          </a:endParaRPr>
        </a:p>
      </dgm:t>
    </dgm:pt>
    <dgm:pt modelId="{B5672700-1E1E-4885-9957-9B77EAB3022B}" type="pres">
      <dgm:prSet presAssocID="{15C2A090-578C-475E-8570-4A6BCDA2925A}" presName="Name0" presStyleCnt="0">
        <dgm:presLayoutVars>
          <dgm:dir/>
          <dgm:resizeHandles val="exact"/>
        </dgm:presLayoutVars>
      </dgm:prSet>
      <dgm:spPr/>
    </dgm:pt>
    <dgm:pt modelId="{C8035F54-7CBB-4DE1-8D6E-926BD97D75CD}" type="pres">
      <dgm:prSet presAssocID="{68677101-ABCE-4BEC-8D7F-69433F49C5D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EB465-F2DE-4FED-8AA8-17E1D8A48093}" type="pres">
      <dgm:prSet presAssocID="{48F6013A-9126-47DB-AD06-9823C46C169C}" presName="sibTrans" presStyleCnt="0"/>
      <dgm:spPr/>
    </dgm:pt>
    <dgm:pt modelId="{9E0E25F2-E654-4870-84E2-711A786B7D41}" type="pres">
      <dgm:prSet presAssocID="{E86BE18E-A164-40BA-9937-004DD9AA11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FEAEB-F015-4620-8FE3-4F7514526FB3}" type="pres">
      <dgm:prSet presAssocID="{2C6ECA43-614F-4F81-A2A0-15E6DE2B9787}" presName="sibTrans" presStyleCnt="0"/>
      <dgm:spPr/>
    </dgm:pt>
    <dgm:pt modelId="{59D31D43-6D71-47ED-87BC-AB5A144581D1}" type="pres">
      <dgm:prSet presAssocID="{0AF126AA-9436-46C9-BE0A-BA28D833DC0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FD0B95-58AD-4BA9-A765-0FB0AFE154F2}" type="presOf" srcId="{3040E15D-C9B6-4421-A08B-DCB0CBBF3AEB}" destId="{59D31D43-6D71-47ED-87BC-AB5A144581D1}" srcOrd="0" destOrd="1" presId="urn:microsoft.com/office/officeart/2005/8/layout/hList6"/>
    <dgm:cxn modelId="{745D438A-AC8A-4AA6-AC29-AEC25C13A571}" srcId="{0AF126AA-9436-46C9-BE0A-BA28D833DC0D}" destId="{3040E15D-C9B6-4421-A08B-DCB0CBBF3AEB}" srcOrd="0" destOrd="0" parTransId="{62E22B13-C509-4F74-8247-69A4C985B368}" sibTransId="{DBF284F1-9B20-4C2A-96BA-B0B5CCB91420}"/>
    <dgm:cxn modelId="{CEEE9DA1-7CAD-4704-88DF-31FF012ADD70}" type="presOf" srcId="{E86BE18E-A164-40BA-9937-004DD9AA1117}" destId="{9E0E25F2-E654-4870-84E2-711A786B7D41}" srcOrd="0" destOrd="0" presId="urn:microsoft.com/office/officeart/2005/8/layout/hList6"/>
    <dgm:cxn modelId="{578392DD-5F07-4315-BFEB-96D102BA76D0}" type="presOf" srcId="{0AF126AA-9436-46C9-BE0A-BA28D833DC0D}" destId="{59D31D43-6D71-47ED-87BC-AB5A144581D1}" srcOrd="0" destOrd="0" presId="urn:microsoft.com/office/officeart/2005/8/layout/hList6"/>
    <dgm:cxn modelId="{8009C2BF-2CF3-41E8-91D4-8136165CCCF5}" srcId="{15C2A090-578C-475E-8570-4A6BCDA2925A}" destId="{68677101-ABCE-4BEC-8D7F-69433F49C5D7}" srcOrd="0" destOrd="0" parTransId="{5212BA36-0A43-4435-837C-16C04C05B2D7}" sibTransId="{48F6013A-9126-47DB-AD06-9823C46C169C}"/>
    <dgm:cxn modelId="{F30B011D-E1BF-43B7-8E36-9097C76F3C4B}" srcId="{E86BE18E-A164-40BA-9937-004DD9AA1117}" destId="{2B19EE2B-10C2-4DD8-98A2-24809150735C}" srcOrd="0" destOrd="0" parTransId="{AFF0D832-AC38-4E5A-9169-9E82A717B030}" sibTransId="{9EC52A49-78CA-403A-8F02-8191CDECBAE3}"/>
    <dgm:cxn modelId="{A3C7F59F-452F-4B21-8A4D-D8896C6B30B6}" type="presOf" srcId="{7A9A24F4-EDE2-4050-8805-3C1E87A1FFED}" destId="{C8035F54-7CBB-4DE1-8D6E-926BD97D75CD}" srcOrd="0" destOrd="3" presId="urn:microsoft.com/office/officeart/2005/8/layout/hList6"/>
    <dgm:cxn modelId="{AB0B02EA-FFFB-4651-8EF4-7DEC16542361}" type="presOf" srcId="{DD4CC735-35EB-4929-94AE-D63508C3396F}" destId="{C8035F54-7CBB-4DE1-8D6E-926BD97D75CD}" srcOrd="0" destOrd="2" presId="urn:microsoft.com/office/officeart/2005/8/layout/hList6"/>
    <dgm:cxn modelId="{B56606B0-67A7-4390-83DC-81C9DC61F026}" type="presOf" srcId="{185E281B-B606-4F4C-8D22-8F064F84B444}" destId="{9E0E25F2-E654-4870-84E2-711A786B7D41}" srcOrd="0" destOrd="2" presId="urn:microsoft.com/office/officeart/2005/8/layout/hList6"/>
    <dgm:cxn modelId="{672D67EA-8A12-4527-9EAE-45B67B1E5C69}" type="presOf" srcId="{5A23E2ED-A24C-4ED2-B049-76B667118C25}" destId="{C8035F54-7CBB-4DE1-8D6E-926BD97D75CD}" srcOrd="0" destOrd="1" presId="urn:microsoft.com/office/officeart/2005/8/layout/hList6"/>
    <dgm:cxn modelId="{7123B754-BE62-4BF1-AF0D-7FA166A7852A}" type="presOf" srcId="{2B19EE2B-10C2-4DD8-98A2-24809150735C}" destId="{9E0E25F2-E654-4870-84E2-711A786B7D41}" srcOrd="0" destOrd="1" presId="urn:microsoft.com/office/officeart/2005/8/layout/hList6"/>
    <dgm:cxn modelId="{9D89142F-2316-413D-8A49-5D794187458C}" type="presOf" srcId="{15C2A090-578C-475E-8570-4A6BCDA2925A}" destId="{B5672700-1E1E-4885-9957-9B77EAB3022B}" srcOrd="0" destOrd="0" presId="urn:microsoft.com/office/officeart/2005/8/layout/hList6"/>
    <dgm:cxn modelId="{9642FD8D-3FEC-4854-B153-8801EC1F2C3F}" type="presOf" srcId="{68677101-ABCE-4BEC-8D7F-69433F49C5D7}" destId="{C8035F54-7CBB-4DE1-8D6E-926BD97D75CD}" srcOrd="0" destOrd="0" presId="urn:microsoft.com/office/officeart/2005/8/layout/hList6"/>
    <dgm:cxn modelId="{C05EEFFB-55B4-4073-8A47-76B95AED7DF8}" srcId="{15C2A090-578C-475E-8570-4A6BCDA2925A}" destId="{0AF126AA-9436-46C9-BE0A-BA28D833DC0D}" srcOrd="2" destOrd="0" parTransId="{A2AC806E-7CD2-47EC-B350-3ED0B257D774}" sibTransId="{EC18FAE6-B0AD-4331-8013-786A4F8DDB8D}"/>
    <dgm:cxn modelId="{EA73296C-CF35-41E8-B073-5FC6C32AE5F1}" srcId="{E86BE18E-A164-40BA-9937-004DD9AA1117}" destId="{75A6B007-8D76-40D3-8983-6EA458047874}" srcOrd="2" destOrd="0" parTransId="{342030FB-8BFF-47B9-974C-1CD75B76F2A2}" sibTransId="{4210EF0E-D7B3-44F4-95CD-E2CA28CF9120}"/>
    <dgm:cxn modelId="{B7872989-31F6-45A3-BDBA-B16BCB489A34}" srcId="{15C2A090-578C-475E-8570-4A6BCDA2925A}" destId="{E86BE18E-A164-40BA-9937-004DD9AA1117}" srcOrd="1" destOrd="0" parTransId="{21DB4A22-7917-478D-B303-C62387CB8234}" sibTransId="{2C6ECA43-614F-4F81-A2A0-15E6DE2B9787}"/>
    <dgm:cxn modelId="{73045349-A536-4B09-A55B-F5BF9E63F88B}" srcId="{E86BE18E-A164-40BA-9937-004DD9AA1117}" destId="{185E281B-B606-4F4C-8D22-8F064F84B444}" srcOrd="1" destOrd="0" parTransId="{9CB6992A-3F31-4612-9568-BF1E2994FC53}" sibTransId="{991DB572-B204-4B3C-B902-9475E9EF42DD}"/>
    <dgm:cxn modelId="{106FC9D1-BE56-421B-9E36-B481D8174DAB}" type="presOf" srcId="{12A1BA71-EB1A-4A45-8A7B-E5472655B75D}" destId="{59D31D43-6D71-47ED-87BC-AB5A144581D1}" srcOrd="0" destOrd="2" presId="urn:microsoft.com/office/officeart/2005/8/layout/hList6"/>
    <dgm:cxn modelId="{B1B31BBE-2B21-4230-AF09-73DA3E2F722B}" srcId="{68677101-ABCE-4BEC-8D7F-69433F49C5D7}" destId="{DD4CC735-35EB-4929-94AE-D63508C3396F}" srcOrd="1" destOrd="0" parTransId="{B6AF0945-17DD-42A8-A1BC-2CA770E35DD2}" sibTransId="{64727FF9-63F2-4BD9-801A-5C42105951EB}"/>
    <dgm:cxn modelId="{658CEAF1-47EF-457E-9F22-05EBC3427501}" srcId="{68677101-ABCE-4BEC-8D7F-69433F49C5D7}" destId="{5A23E2ED-A24C-4ED2-B049-76B667118C25}" srcOrd="0" destOrd="0" parTransId="{B7B6A894-CEB1-458A-867C-7A2439911E0E}" sibTransId="{44F70FDF-1083-4834-BD4B-9EE5E9AB2536}"/>
    <dgm:cxn modelId="{54F98295-929C-4F4A-9E99-05BE171DCF41}" type="presOf" srcId="{75A6B007-8D76-40D3-8983-6EA458047874}" destId="{9E0E25F2-E654-4870-84E2-711A786B7D41}" srcOrd="0" destOrd="3" presId="urn:microsoft.com/office/officeart/2005/8/layout/hList6"/>
    <dgm:cxn modelId="{9930DE63-B521-4415-9310-F3168FB35778}" srcId="{0AF126AA-9436-46C9-BE0A-BA28D833DC0D}" destId="{12A1BA71-EB1A-4A45-8A7B-E5472655B75D}" srcOrd="1" destOrd="0" parTransId="{4E9C36A1-FF3E-47B3-9E9D-8E4B6EA2AC14}" sibTransId="{77C5776D-1E16-46C4-8C22-949BD4563D0A}"/>
    <dgm:cxn modelId="{E7DE5B17-604E-466E-88D2-EC5F9DE827DF}" srcId="{68677101-ABCE-4BEC-8D7F-69433F49C5D7}" destId="{7A9A24F4-EDE2-4050-8805-3C1E87A1FFED}" srcOrd="2" destOrd="0" parTransId="{BF0396B5-8D39-45CF-AB63-FF8FB755B171}" sibTransId="{60C2EFB5-3999-4A4E-B835-ED3537227BB4}"/>
    <dgm:cxn modelId="{3A57476D-0B33-4604-A58B-09ED0CC6AB61}" type="presParOf" srcId="{B5672700-1E1E-4885-9957-9B77EAB3022B}" destId="{C8035F54-7CBB-4DE1-8D6E-926BD97D75CD}" srcOrd="0" destOrd="0" presId="urn:microsoft.com/office/officeart/2005/8/layout/hList6"/>
    <dgm:cxn modelId="{897538D2-DAEB-4486-93F8-EBCA2B4AAD5B}" type="presParOf" srcId="{B5672700-1E1E-4885-9957-9B77EAB3022B}" destId="{3E6EB465-F2DE-4FED-8AA8-17E1D8A48093}" srcOrd="1" destOrd="0" presId="urn:microsoft.com/office/officeart/2005/8/layout/hList6"/>
    <dgm:cxn modelId="{AC5E29DD-322F-4089-80FE-8DFAFC4F2B22}" type="presParOf" srcId="{B5672700-1E1E-4885-9957-9B77EAB3022B}" destId="{9E0E25F2-E654-4870-84E2-711A786B7D41}" srcOrd="2" destOrd="0" presId="urn:microsoft.com/office/officeart/2005/8/layout/hList6"/>
    <dgm:cxn modelId="{C82C2C03-7522-42F9-887A-1761B33A38B6}" type="presParOf" srcId="{B5672700-1E1E-4885-9957-9B77EAB3022B}" destId="{531FEAEB-F015-4620-8FE3-4F7514526FB3}" srcOrd="3" destOrd="0" presId="urn:microsoft.com/office/officeart/2005/8/layout/hList6"/>
    <dgm:cxn modelId="{F6A43428-25B6-4807-8CCE-367BD43501DB}" type="presParOf" srcId="{B5672700-1E1E-4885-9957-9B77EAB3022B}" destId="{59D31D43-6D71-47ED-87BC-AB5A144581D1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35F54-7CBB-4DE1-8D6E-926BD97D75CD}">
      <dsp:nvSpPr>
        <dsp:cNvPr id="0" name=""/>
        <dsp:cNvSpPr/>
      </dsp:nvSpPr>
      <dsp:spPr>
        <a:xfrm rot="16200000">
          <a:off x="-1233825" y="1235434"/>
          <a:ext cx="6654800" cy="4183930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0" tIns="0" rIns="279400" bIns="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Data KPAI</a:t>
          </a:r>
          <a:endParaRPr lang="en-US" sz="44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23%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Pencurian</a:t>
          </a:r>
          <a:endParaRPr lang="en-US" sz="36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17,8%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Narkotika</a:t>
          </a:r>
          <a:endParaRPr lang="en-US" sz="36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13,2%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Kejahatan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asusila</a:t>
          </a:r>
          <a:endParaRPr lang="en-US" sz="36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</dsp:txBody>
      <dsp:txXfrm rot="5400000">
        <a:off x="1610" y="1330959"/>
        <a:ext cx="4183930" cy="3992880"/>
      </dsp:txXfrm>
    </dsp:sp>
    <dsp:sp modelId="{9E0E25F2-E654-4870-84E2-711A786B7D41}">
      <dsp:nvSpPr>
        <dsp:cNvPr id="0" name=""/>
        <dsp:cNvSpPr/>
      </dsp:nvSpPr>
      <dsp:spPr>
        <a:xfrm rot="16200000">
          <a:off x="3263900" y="1235434"/>
          <a:ext cx="6654800" cy="4183930"/>
        </a:xfrm>
        <a:prstGeom prst="flowChartManualOperation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0" tIns="0" rIns="279400" bIns="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Statistik</a:t>
          </a:r>
          <a:r>
            <a:rPr lang="en-US" sz="44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44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Kriminal</a:t>
          </a:r>
          <a:r>
            <a:rPr lang="en-US" sz="44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44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Perkelahian</a:t>
          </a:r>
          <a:r>
            <a:rPr lang="en-US" sz="44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44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antar</a:t>
          </a:r>
          <a:r>
            <a:rPr lang="en-US" sz="44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44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Remaja</a:t>
          </a:r>
          <a:r>
            <a:rPr lang="en-US" sz="44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2020</a:t>
          </a:r>
          <a:endParaRPr lang="en-US" sz="44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2011: 210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endParaRPr lang="en-US" sz="36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2014: 327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endParaRPr lang="en-US" sz="36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2018: 584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endParaRPr lang="en-US" sz="36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</dsp:txBody>
      <dsp:txXfrm rot="5400000">
        <a:off x="4499335" y="1330959"/>
        <a:ext cx="4183930" cy="3992880"/>
      </dsp:txXfrm>
    </dsp:sp>
    <dsp:sp modelId="{59D31D43-6D71-47ED-87BC-AB5A144581D1}">
      <dsp:nvSpPr>
        <dsp:cNvPr id="0" name=""/>
        <dsp:cNvSpPr/>
      </dsp:nvSpPr>
      <dsp:spPr>
        <a:xfrm rot="16200000">
          <a:off x="7761625" y="1235434"/>
          <a:ext cx="6654800" cy="4183930"/>
        </a:xfrm>
        <a:prstGeom prst="flowChartManualOperati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0" tIns="0" rIns="279400" bIns="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Media Massa</a:t>
          </a:r>
          <a:endParaRPr lang="en-US" sz="44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pencurian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laptop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oleh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pemuda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berusia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16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tahun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, 31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Agustus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2018</a:t>
          </a:r>
          <a:endParaRPr lang="en-US" sz="36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Kasus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tawuran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pelajar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SMK </a:t>
          </a:r>
          <a:r>
            <a:rPr lang="en-US" sz="3600" kern="1200" dirty="0" err="1" smtClean="0">
              <a:latin typeface="Arial Narrow" panose="020B0606020202030204" pitchFamily="34" charset="0"/>
              <a:cs typeface="Myanmar Text" panose="020B0502040204020203" pitchFamily="34" charset="0"/>
            </a:rPr>
            <a:t>tahun</a:t>
          </a:r>
          <a:r>
            <a:rPr lang="en-US" sz="3600" kern="1200" dirty="0" smtClean="0">
              <a:latin typeface="Arial Narrow" panose="020B0606020202030204" pitchFamily="34" charset="0"/>
              <a:cs typeface="Myanmar Text" panose="020B0502040204020203" pitchFamily="34" charset="0"/>
            </a:rPr>
            <a:t> 2016</a:t>
          </a:r>
          <a:endParaRPr lang="en-US" sz="3600" kern="1200" dirty="0">
            <a:latin typeface="Arial Narrow" panose="020B0606020202030204" pitchFamily="34" charset="0"/>
            <a:cs typeface="Myanmar Text" panose="020B0502040204020203" pitchFamily="34" charset="0"/>
          </a:endParaRPr>
        </a:p>
      </dsp:txBody>
      <dsp:txXfrm rot="5400000">
        <a:off x="8997060" y="1330959"/>
        <a:ext cx="4183930" cy="3992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81250" y="3771753"/>
            <a:ext cx="3125500" cy="27434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2991" y="942975"/>
            <a:ext cx="16622018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KEPEDULIAN DALAM KASIH MENURUT </a:t>
            </a:r>
            <a:r>
              <a:rPr lang="en-US" sz="40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IBRANI </a:t>
            </a:r>
            <a:r>
              <a:rPr lang="en-US" sz="4000" dirty="0">
                <a:solidFill>
                  <a:srgbClr val="000000"/>
                </a:solidFill>
                <a:latin typeface="Arial Black" panose="020B0A04020102020204" pitchFamily="34" charset="0"/>
              </a:rPr>
              <a:t>10:24</a:t>
            </a: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DAN IMPLIKASINYA BAGI PERSEKUTUAN GENERASI Z</a:t>
            </a:r>
            <a:r>
              <a:rPr lang="en-US" sz="40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 (USIA 15-24 TAHUN)</a:t>
            </a:r>
            <a:endParaRPr lang="en-US" sz="40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4000" dirty="0">
                <a:solidFill>
                  <a:srgbClr val="000000"/>
                </a:solidFill>
                <a:latin typeface="Arial Black" panose="020B0A04020102020204" pitchFamily="34" charset="0"/>
              </a:rPr>
              <a:t>DI GEREJA BETESDA INDONESIA GATEWAY SIDOARJO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3312" y="7515924"/>
            <a:ext cx="4581376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QUINEY ROSE MERIE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mo Bold"/>
              </a:rPr>
              <a:t>NIM: 1801090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7239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METODE PENELITIAN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1638300"/>
            <a:ext cx="18288000" cy="382072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6" name="TextBox 6"/>
          <p:cNvSpPr txBox="1"/>
          <p:nvPr/>
        </p:nvSpPr>
        <p:spPr>
          <a:xfrm>
            <a:off x="1501314" y="2404919"/>
            <a:ext cx="15285373" cy="7063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0150" lvl="1" indent="-742950" algn="just">
              <a:spcAft>
                <a:spcPts val="1000"/>
              </a:spcAft>
              <a:buFont typeface="+mj-lt"/>
              <a:buAutoNum type="alphaUcPeriod"/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Metode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: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Kualitatif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1200150" lvl="1" indent="-742950" algn="just">
              <a:spcAft>
                <a:spcPts val="1000"/>
              </a:spcAft>
              <a:buFont typeface="+mj-lt"/>
              <a:buAutoNum type="alphaUcPeriod"/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Tempat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: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Gereja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Betesda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Indonesia 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Gateway di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Komplek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Pertokoan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&amp;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Perkantoran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GATEWAY Blok D30-D32, Jl. Raya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Waru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Sidoarjo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. 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1200150" lvl="1" indent="-742950" algn="just">
              <a:spcAft>
                <a:spcPts val="1000"/>
              </a:spcAft>
              <a:buFont typeface="+mj-lt"/>
              <a:buAutoNum type="alphaUcPeriod"/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Waktu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: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Januari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–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Juni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2022</a:t>
            </a:r>
          </a:p>
          <a:p>
            <a:pPr marL="1200150" lvl="1" indent="-742950" algn="just">
              <a:spcAft>
                <a:spcPts val="1000"/>
              </a:spcAft>
              <a:buFont typeface="+mj-lt"/>
              <a:buAutoNum type="alphaUcPeriod"/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Narasumber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: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G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embala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koordinator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i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Youth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etua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i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Youth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wakil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ketua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i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Youth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1192213" lvl="1" algn="just">
              <a:spcAft>
                <a:spcPts val="1000"/>
              </a:spcAft>
            </a:pPr>
            <a:r>
              <a:rPr lang="en-US" sz="3200" b="1" i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Purposive sampling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berdasarkan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pengetahuan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tentang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Firman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Tuhan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kondisi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persekutuan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i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Youth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di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gereja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tersebut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1200150" lvl="1" indent="-742950" algn="just">
              <a:spcAft>
                <a:spcPts val="1000"/>
              </a:spcAft>
              <a:buFont typeface="+mj-lt"/>
              <a:buAutoNum type="alphaUcPeriod"/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Sumber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Data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: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Catatan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hasil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wawancara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hasil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observasi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dokumen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gereja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1200150" lvl="1" indent="-742950" algn="just">
              <a:spcAft>
                <a:spcPts val="1000"/>
              </a:spcAft>
              <a:buFont typeface="+mj-lt"/>
              <a:buAutoNum type="alphaUcPeriod"/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Teknik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Pengumpulan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Data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: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Wawancara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Observasi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Pemeriksaan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Dokumen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1200150" lvl="1" indent="-742950" algn="just">
              <a:spcAft>
                <a:spcPts val="1000"/>
              </a:spcAft>
              <a:buFont typeface="+mj-lt"/>
              <a:buAutoNum type="alphaUcPeriod"/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Teknik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Analisa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Data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: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Reduksi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Penyajian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Kesimpulan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1200150" lvl="1" indent="-742950" algn="just">
              <a:spcAft>
                <a:spcPts val="1000"/>
              </a:spcAft>
              <a:buFont typeface="+mj-lt"/>
              <a:buAutoNum type="alphaUcPeriod"/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Pengujian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Keabsahan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Data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: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Triangulasi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teknik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1200150" lvl="1" indent="-742950" algn="just">
              <a:spcAft>
                <a:spcPts val="1000"/>
              </a:spcAft>
              <a:buFont typeface="+mj-lt"/>
              <a:buAutoNum type="alphaUcPeriod"/>
            </a:pP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7092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7239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LATAR PENELITIAN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1638299"/>
            <a:ext cx="18288000" cy="766619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6" name="TextBox 6"/>
          <p:cNvSpPr txBox="1"/>
          <p:nvPr/>
        </p:nvSpPr>
        <p:spPr>
          <a:xfrm>
            <a:off x="1501314" y="2736493"/>
            <a:ext cx="15285373" cy="5683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4725" lvl="1" indent="-517525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Gereja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ini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dimulai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dari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PD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Keluarga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Kristus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tahun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2000.</a:t>
            </a:r>
          </a:p>
          <a:p>
            <a:pPr marL="974725" lvl="1" indent="-517525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Ibadah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perdana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tanggal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9 November 2003.</a:t>
            </a:r>
          </a:p>
          <a:p>
            <a:pPr marL="974725" lvl="1" indent="-517525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Bertempat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di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Komplek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Pertokoan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&amp;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Perkantoran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GATEWAY Blok D30-D32, Jl. Raya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Waru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Sidoarjo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4725" lvl="1" indent="-517525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Visi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: “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Keluarga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Melayani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”,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yaitu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kerinduan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membawa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anak-anak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Tuhan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bersama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dengan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keluarga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mereka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melayani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Tuhan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4725" lvl="1" indent="-517525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Persekutuan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pemuda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yaitu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i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Youth of Christ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GBI Gateway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dimulai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tahun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2004.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1229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7239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HASIL DAN PEMBAHASAN PENELITIAN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1638300"/>
            <a:ext cx="18288000" cy="304800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6" name="TextBox 6"/>
          <p:cNvSpPr txBox="1"/>
          <p:nvPr/>
        </p:nvSpPr>
        <p:spPr>
          <a:xfrm>
            <a:off x="1501314" y="2562751"/>
            <a:ext cx="15285373" cy="6314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1000"/>
              </a:spcAft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Subfokus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1: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(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usia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15-24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tahun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)</a:t>
            </a:r>
            <a:endParaRPr lang="en-US" sz="3200" b="1" dirty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hidup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di era digital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memiliki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ketergantungan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terhadap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teknologi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cakap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teknologi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mengutamakan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kepraktisan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menyukai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kebebasan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Lebih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banyak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berinteraksi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di media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sosial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lebih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mengutamakan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gadget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daripada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lingkungan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sekitarnya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mudah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tertekan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cuek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apatis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Kehidupan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sosial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berfokus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di media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sosial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sehingga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kikuk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bertatap-muka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Kurang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memiliki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kesungguhan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hal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iman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8841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7239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HASIL DAN PEMBAHASAN PENELITIAN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1638300"/>
            <a:ext cx="18288000" cy="304800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6" name="TextBox 6"/>
          <p:cNvSpPr txBox="1"/>
          <p:nvPr/>
        </p:nvSpPr>
        <p:spPr>
          <a:xfrm>
            <a:off x="1501314" y="2562751"/>
            <a:ext cx="15285373" cy="5355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1200"/>
              </a:spcAft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Subfokus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2: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Kasih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Menurut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Ibrani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10:24</a:t>
            </a:r>
            <a:endParaRPr lang="en-US" sz="3200" b="1" dirty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2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Saling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mempedulikan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satu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sama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lain</a:t>
            </a:r>
          </a:p>
          <a:p>
            <a:pPr marL="971550" lvl="1" indent="-514350" algn="just">
              <a:spcAft>
                <a:spcPts val="1200"/>
              </a:spcAft>
              <a:buFont typeface="+mj-lt"/>
              <a:buAutoNum type="arabicParenR"/>
            </a:pP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N1, N2, N4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mengatakan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ayat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ini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menyatakan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saling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berbalas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2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Perhatian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memberikan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semangat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lebih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aktif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produktif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200"/>
              </a:spcAft>
              <a:buFont typeface="+mj-lt"/>
              <a:buAutoNum type="arabicParenR"/>
            </a:pP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N1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N2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mengatakan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bahwa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dimulai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dari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mengasihi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sesama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200"/>
              </a:spcAft>
              <a:buFont typeface="+mj-lt"/>
              <a:buAutoNum type="arabicParenR"/>
            </a:pP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N1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N3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mengatakan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bahwa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harus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iekspresikan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melalui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i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support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kepada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sesamanya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yaitu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i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support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tenaga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materi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doa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1550" lvl="1" indent="-514350" algn="just">
              <a:spcAft>
                <a:spcPts val="1200"/>
              </a:spcAft>
              <a:buFont typeface="+mj-lt"/>
              <a:buAutoNum type="arabicParenR"/>
            </a:pP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436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7239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HASIL DAN PEMBAHASAN PENELITIAN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1638300"/>
            <a:ext cx="18288000" cy="161657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6" name="TextBox 6"/>
          <p:cNvSpPr txBox="1"/>
          <p:nvPr/>
        </p:nvSpPr>
        <p:spPr>
          <a:xfrm>
            <a:off x="1501314" y="2019300"/>
            <a:ext cx="15285373" cy="8048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1000"/>
              </a:spcAft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Subfokus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3: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Kasih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Menurut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Ibrani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10:24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implikasinya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bagi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persekutuan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(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usia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15-24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tahun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) di GBI Gateway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Sidoarjo</a:t>
            </a:r>
            <a:endParaRPr lang="en-US" sz="3200" b="1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adalah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hal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penting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Menanyakan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mencari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teman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tidak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mengikuti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ibadah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Saling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mengingatkan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beribadah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Pernyataan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N2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N3: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menawarkan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antar-jemput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(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sesuai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dengan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observasi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)</a:t>
            </a:r>
            <a:endParaRPr lang="en-US" sz="3200" dirty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Observasi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: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seorang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anak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pingsan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langsung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ditolong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diberi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makan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minum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Koordinator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engurus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berusaha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membantu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menyelesaikan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masalah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antar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pemuda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selama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mereka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mau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datang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mengatakannya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Berusaha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meluruskan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kesalahpahaman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mendamaikan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pertikaian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Tidak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terlalu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ikut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campur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persoalan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asrama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asalkan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tidak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mempengaruhi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suasana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ibadah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71550" lvl="1" indent="-514350" algn="just">
              <a:spcAft>
                <a:spcPts val="1000"/>
              </a:spcAft>
              <a:buFont typeface="+mj-lt"/>
              <a:buAutoNum type="arabicParenR"/>
            </a:pP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699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7239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HASIL DAN PEMBAHASAN PENELITIAN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1638300"/>
            <a:ext cx="18288000" cy="161657"/>
          </a:xfrm>
          <a:prstGeom prst="rect">
            <a:avLst/>
          </a:prstGeom>
          <a:solidFill>
            <a:srgbClr val="6CE5E8"/>
          </a:solid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23700"/>
            <a:ext cx="3783295" cy="406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408" y="5150393"/>
            <a:ext cx="4227793" cy="422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36" y="5142981"/>
            <a:ext cx="6417623" cy="4267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35" y="2111650"/>
            <a:ext cx="7060324" cy="2727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307994"/>
            <a:ext cx="3912531" cy="2934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" b="36219"/>
          <a:stretch/>
        </p:blipFill>
        <p:spPr>
          <a:xfrm>
            <a:off x="5503759" y="2456329"/>
            <a:ext cx="1876985" cy="23969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0" b="40706"/>
          <a:stretch/>
        </p:blipFill>
        <p:spPr>
          <a:xfrm>
            <a:off x="7380744" y="2664481"/>
            <a:ext cx="1916314" cy="19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93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7239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KESIMPULAN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1638300"/>
            <a:ext cx="18288000" cy="419303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6" name="TextBox 6"/>
          <p:cNvSpPr txBox="1"/>
          <p:nvPr/>
        </p:nvSpPr>
        <p:spPr>
          <a:xfrm>
            <a:off x="1501314" y="2490192"/>
            <a:ext cx="15285373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914400" algn="just">
              <a:lnSpc>
                <a:spcPct val="150000"/>
              </a:lnSpc>
            </a:pPr>
            <a:r>
              <a:rPr lang="en-US" sz="2800" i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Pertama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adalah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hidup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di era digital,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mengutamakan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kepraktisan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kebebasan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memiliki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ketergantungan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terhadap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teknologi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kurang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dapat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bersosialisasi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secara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tatap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muka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rentan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terhadap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depresi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lvl="1" indent="914400" algn="just">
              <a:lnSpc>
                <a:spcPct val="150000"/>
              </a:lnSpc>
            </a:pPr>
            <a:r>
              <a:rPr lang="en-US" sz="2800" i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Kedua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kasih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menurut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Ibrani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10:24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berbicara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tentang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didasarkan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pada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kasih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sanggup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membangkitkan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kemauan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seseorang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mengasihi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berbuat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baik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.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menjelaskan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tentang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cara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mengasihi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sesama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dengan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memberikan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perhatian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bantuan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  <a:endParaRPr lang="en-US" sz="28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lvl="1" indent="914400" algn="just">
              <a:lnSpc>
                <a:spcPct val="150000"/>
              </a:lnSpc>
            </a:pPr>
            <a:r>
              <a:rPr lang="en-US" sz="2800" i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Ketiga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pemuda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Z di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Gereja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Betesda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Indonesia Gateway </a:t>
            </a:r>
            <a:r>
              <a:rPr lang="en-US" sz="2800" b="1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memiliki</a:t>
            </a:r>
            <a:r>
              <a:rPr lang="en-US" sz="2800" b="1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b="1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2800" b="1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b="1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2800" b="1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b="1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kasih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.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Mereka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menunjukkan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kepeduliannya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dengan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tiga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macam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i="1" dirty="0">
                <a:latin typeface="Myanmar Text" panose="020B0502040204020203" pitchFamily="34" charset="0"/>
                <a:cs typeface="Myanmar Text" panose="020B0502040204020203" pitchFamily="34" charset="0"/>
              </a:rPr>
              <a:t>support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yaitu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tenaga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materi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doa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  <a:endParaRPr lang="en-US" sz="28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804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3" name="TextBox 3"/>
          <p:cNvSpPr txBox="1"/>
          <p:nvPr/>
        </p:nvSpPr>
        <p:spPr>
          <a:xfrm>
            <a:off x="675005" y="2714078"/>
            <a:ext cx="16937990" cy="387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0"/>
              </a:lnSpc>
            </a:pPr>
            <a:r>
              <a:rPr lang="en-US" sz="11100" dirty="0" err="1">
                <a:solidFill>
                  <a:srgbClr val="31356E"/>
                </a:solidFill>
                <a:latin typeface="Anahaw"/>
              </a:rPr>
              <a:t>Terima</a:t>
            </a:r>
            <a:r>
              <a:rPr lang="en-US" sz="11100" dirty="0">
                <a:solidFill>
                  <a:srgbClr val="31356E"/>
                </a:solidFill>
                <a:latin typeface="Anahaw"/>
              </a:rPr>
              <a:t> </a:t>
            </a:r>
            <a:r>
              <a:rPr lang="en-US" sz="11100" dirty="0" err="1">
                <a:solidFill>
                  <a:srgbClr val="31356E"/>
                </a:solidFill>
                <a:latin typeface="Anahaw"/>
              </a:rPr>
              <a:t>kasih</a:t>
            </a:r>
            <a:r>
              <a:rPr lang="en-US" sz="11100" dirty="0">
                <a:solidFill>
                  <a:srgbClr val="31356E"/>
                </a:solidFill>
                <a:latin typeface="Anahaw"/>
              </a:rPr>
              <a:t>,</a:t>
            </a:r>
          </a:p>
          <a:p>
            <a:pPr algn="ctr">
              <a:lnSpc>
                <a:spcPts val="15540"/>
              </a:lnSpc>
            </a:pPr>
            <a:r>
              <a:rPr lang="en-US" sz="11100" dirty="0" err="1">
                <a:solidFill>
                  <a:srgbClr val="31356E"/>
                </a:solidFill>
                <a:latin typeface="Anahaw"/>
              </a:rPr>
              <a:t>Tuhan</a:t>
            </a:r>
            <a:r>
              <a:rPr lang="en-US" sz="11100" dirty="0">
                <a:solidFill>
                  <a:srgbClr val="31356E"/>
                </a:solidFill>
                <a:latin typeface="Anahaw"/>
              </a:rPr>
              <a:t> </a:t>
            </a:r>
            <a:r>
              <a:rPr lang="en-US" sz="11100" dirty="0" err="1">
                <a:solidFill>
                  <a:srgbClr val="31356E"/>
                </a:solidFill>
                <a:latin typeface="Anahaw"/>
              </a:rPr>
              <a:t>Yesus</a:t>
            </a:r>
            <a:r>
              <a:rPr lang="en-US" sz="11100" dirty="0">
                <a:solidFill>
                  <a:srgbClr val="31356E"/>
                </a:solidFill>
                <a:latin typeface="Anahaw"/>
              </a:rPr>
              <a:t> </a:t>
            </a:r>
            <a:r>
              <a:rPr lang="en-US" sz="11100" dirty="0" err="1">
                <a:solidFill>
                  <a:srgbClr val="31356E"/>
                </a:solidFill>
                <a:latin typeface="Anahaw"/>
              </a:rPr>
              <a:t>memberkati</a:t>
            </a:r>
            <a:endParaRPr lang="en-US" sz="11100" dirty="0">
              <a:solidFill>
                <a:srgbClr val="31356E"/>
              </a:solidFill>
              <a:latin typeface="Anahaw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7239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LATAR BELAKANG MASALAH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1638300"/>
            <a:ext cx="18288000" cy="382072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6" name="TextBox 6"/>
          <p:cNvSpPr txBox="1"/>
          <p:nvPr/>
        </p:nvSpPr>
        <p:spPr>
          <a:xfrm>
            <a:off x="1501314" y="2247900"/>
            <a:ext cx="15285373" cy="7032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David R. Ray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mengatakan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bahwa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gereja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perlu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membimbing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sekelompok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orang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menyadari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pentingnya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ibadah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penuh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di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jemaat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14400" lvl="1" indent="-4572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Persekutuan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pemuda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diharapkan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dapat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menjadi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wadah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dimana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pemuda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gereja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saling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memperhatikan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mengasihi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memahami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satu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sama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lain,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serta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memotivasi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bertumbuh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Kristus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melakukan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Firman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Tuhan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  <a:endParaRPr lang="en-US" sz="3200" dirty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914400" lvl="1" indent="-4572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Komunitas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kuat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dapat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mengurangi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tingkat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keinginan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bunuh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diri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pada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pemuda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914400" lvl="1" indent="-4572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Emma Adam: </a:t>
            </a:r>
            <a:r>
              <a:rPr lang="en-US" sz="32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emuda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mudah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mengalami</a:t>
            </a:r>
            <a:r>
              <a:rPr lang="en-US" sz="32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stress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disebabkan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oleh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gaya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hidup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digital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kurangnya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interaksi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sosial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dengan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dunia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nyata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33826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20234" b="68689"/>
          <a:stretch/>
        </p:blipFill>
        <p:spPr>
          <a:xfrm>
            <a:off x="9753600" y="4838700"/>
            <a:ext cx="6934200" cy="1828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8" b="65348"/>
          <a:stretch/>
        </p:blipFill>
        <p:spPr>
          <a:xfrm>
            <a:off x="9799296" y="6667500"/>
            <a:ext cx="6879271" cy="2133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 b="37989"/>
          <a:stretch/>
        </p:blipFill>
        <p:spPr>
          <a:xfrm>
            <a:off x="1600200" y="680214"/>
            <a:ext cx="8199096" cy="8120886"/>
          </a:xfrm>
          <a:prstGeom prst="rect">
            <a:avLst/>
          </a:prstGeom>
        </p:spPr>
      </p:pic>
      <p:sp>
        <p:nvSpPr>
          <p:cNvPr id="20" name="TextBox 28"/>
          <p:cNvSpPr txBox="1"/>
          <p:nvPr/>
        </p:nvSpPr>
        <p:spPr>
          <a:xfrm>
            <a:off x="397433" y="9635426"/>
            <a:ext cx="17493135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 err="1">
                <a:solidFill>
                  <a:srgbClr val="000000"/>
                </a:solidFill>
                <a:latin typeface="Open Sans Light"/>
              </a:rPr>
              <a:t>sumber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 : </a:t>
            </a:r>
            <a:r>
              <a:rPr lang="en-US" sz="2100" dirty="0" err="1" smtClean="0">
                <a:solidFill>
                  <a:srgbClr val="000000"/>
                </a:solidFill>
                <a:latin typeface="Open Sans Light"/>
              </a:rPr>
              <a:t>Budijanto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00" dirty="0" err="1" smtClean="0">
                <a:solidFill>
                  <a:srgbClr val="000000"/>
                </a:solidFill>
                <a:latin typeface="Open Sans Light"/>
              </a:rPr>
              <a:t>Bambang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 Italics"/>
              </a:rPr>
              <a:t>Dinamika</a:t>
            </a:r>
            <a:r>
              <a:rPr lang="en-US" sz="2100" dirty="0">
                <a:solidFill>
                  <a:srgbClr val="000000"/>
                </a:solidFill>
                <a:latin typeface="Open Sans Light Italic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 Italics"/>
              </a:rPr>
              <a:t>Spiritualitas</a:t>
            </a:r>
            <a:r>
              <a:rPr lang="en-US" sz="2100" dirty="0">
                <a:solidFill>
                  <a:srgbClr val="000000"/>
                </a:solidFill>
                <a:latin typeface="Open Sans Light Italic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 Italics"/>
              </a:rPr>
              <a:t>Generasi</a:t>
            </a:r>
            <a:r>
              <a:rPr lang="en-US" sz="2100" dirty="0">
                <a:solidFill>
                  <a:srgbClr val="000000"/>
                </a:solidFill>
                <a:latin typeface="Open Sans Light Italic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 Italics"/>
              </a:rPr>
              <a:t>Muda</a:t>
            </a:r>
            <a:r>
              <a:rPr lang="en-US" sz="2100" dirty="0">
                <a:solidFill>
                  <a:srgbClr val="000000"/>
                </a:solidFill>
                <a:latin typeface="Open Sans Light Italics"/>
              </a:rPr>
              <a:t> Kristen </a:t>
            </a:r>
            <a:r>
              <a:rPr lang="en-US" sz="2100" dirty="0" smtClean="0">
                <a:solidFill>
                  <a:srgbClr val="000000"/>
                </a:solidFill>
                <a:latin typeface="Open Sans Light Italics"/>
              </a:rPr>
              <a:t>Indonesia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 Jakarta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: </a:t>
            </a:r>
            <a:r>
              <a:rPr lang="en-US" sz="2100" dirty="0" err="1">
                <a:solidFill>
                  <a:srgbClr val="000000"/>
                </a:solidFill>
                <a:latin typeface="Open Sans Light"/>
              </a:rPr>
              <a:t>Yayasan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"/>
              </a:rPr>
              <a:t>Bilangan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 Research Center, 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2018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.</a:t>
            </a:r>
            <a:endParaRPr lang="en-US" sz="2100" dirty="0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91800" y="1427827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Anahaw" panose="020B0604020202020204" charset="0"/>
                <a:cs typeface="Myanmar Text" panose="020B0502040204020203" pitchFamily="34" charset="0"/>
              </a:rPr>
              <a:t>Survey BRC </a:t>
            </a:r>
            <a:r>
              <a:rPr lang="en-US" sz="8000" b="1" dirty="0" err="1" smtClean="0">
                <a:solidFill>
                  <a:schemeClr val="bg1"/>
                </a:solidFill>
                <a:latin typeface="Anahaw" panose="020B0604020202020204" charset="0"/>
                <a:cs typeface="Myanmar Text" panose="020B0502040204020203" pitchFamily="34" charset="0"/>
              </a:rPr>
              <a:t>tahun</a:t>
            </a:r>
            <a:r>
              <a:rPr lang="en-US" sz="8000" b="1" dirty="0" smtClean="0">
                <a:solidFill>
                  <a:schemeClr val="bg1"/>
                </a:solidFill>
                <a:latin typeface="Anahaw" panose="020B0604020202020204" charset="0"/>
                <a:cs typeface="Myanmar Text" panose="020B0502040204020203" pitchFamily="34" charset="0"/>
              </a:rPr>
              <a:t> 2018</a:t>
            </a:r>
            <a:endParaRPr lang="en-US" sz="8000" b="1" dirty="0">
              <a:solidFill>
                <a:schemeClr val="bg1"/>
              </a:solidFill>
              <a:latin typeface="Anahaw" panose="020B0604020202020204" charset="0"/>
              <a:cs typeface="Myanmar Text" panose="020B0502040204020203" pitchFamily="34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6029" y="571500"/>
            <a:ext cx="13857838" cy="78451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5332" b="1" dirty="0" smtClean="0">
                <a:latin typeface="Montserrat Semi-Bold"/>
              </a:rPr>
              <a:t>BERPIKIR </a:t>
            </a:r>
            <a:r>
              <a:rPr lang="en-US" sz="5332" b="1" dirty="0">
                <a:latin typeface="Montserrat Semi-Bold"/>
              </a:rPr>
              <a:t>INGIN BUNUH DIRI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TextBox 4"/>
          <p:cNvSpPr txBox="1"/>
          <p:nvPr/>
        </p:nvSpPr>
        <p:spPr>
          <a:xfrm>
            <a:off x="397433" y="9635426"/>
            <a:ext cx="17493135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 err="1">
                <a:solidFill>
                  <a:srgbClr val="000000"/>
                </a:solidFill>
                <a:latin typeface="Open Sans Light"/>
              </a:rPr>
              <a:t>sumber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 : </a:t>
            </a:r>
            <a:r>
              <a:rPr lang="en-US" sz="2100" dirty="0" err="1" smtClean="0">
                <a:solidFill>
                  <a:srgbClr val="000000"/>
                </a:solidFill>
                <a:latin typeface="Open Sans Light"/>
              </a:rPr>
              <a:t>Budijanto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00" dirty="0" err="1" smtClean="0">
                <a:solidFill>
                  <a:srgbClr val="000000"/>
                </a:solidFill>
                <a:latin typeface="Open Sans Light"/>
              </a:rPr>
              <a:t>Bambang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 Italics"/>
              </a:rPr>
              <a:t>Dinamika</a:t>
            </a:r>
            <a:r>
              <a:rPr lang="en-US" sz="2100" dirty="0">
                <a:solidFill>
                  <a:srgbClr val="000000"/>
                </a:solidFill>
                <a:latin typeface="Open Sans Light Italic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 Italics"/>
              </a:rPr>
              <a:t>Spiritualitas</a:t>
            </a:r>
            <a:r>
              <a:rPr lang="en-US" sz="2100" dirty="0">
                <a:solidFill>
                  <a:srgbClr val="000000"/>
                </a:solidFill>
                <a:latin typeface="Open Sans Light Italic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 Italics"/>
              </a:rPr>
              <a:t>Generasi</a:t>
            </a:r>
            <a:r>
              <a:rPr lang="en-US" sz="2100" dirty="0">
                <a:solidFill>
                  <a:srgbClr val="000000"/>
                </a:solidFill>
                <a:latin typeface="Open Sans Light Italic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 Italics"/>
              </a:rPr>
              <a:t>Muda</a:t>
            </a:r>
            <a:r>
              <a:rPr lang="en-US" sz="2100" dirty="0">
                <a:solidFill>
                  <a:srgbClr val="000000"/>
                </a:solidFill>
                <a:latin typeface="Open Sans Light Italics"/>
              </a:rPr>
              <a:t> Kristen </a:t>
            </a:r>
            <a:r>
              <a:rPr lang="en-US" sz="2100" dirty="0" smtClean="0">
                <a:solidFill>
                  <a:srgbClr val="000000"/>
                </a:solidFill>
                <a:latin typeface="Open Sans Light Italics"/>
              </a:rPr>
              <a:t>Indonesia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. Jakarta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: </a:t>
            </a:r>
            <a:r>
              <a:rPr lang="en-US" sz="2100" dirty="0" err="1">
                <a:solidFill>
                  <a:srgbClr val="000000"/>
                </a:solidFill>
                <a:latin typeface="Open Sans Light"/>
              </a:rPr>
              <a:t>Yayasan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Light"/>
              </a:rPr>
              <a:t>Bilangan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 Research Center, </a:t>
            </a:r>
            <a:r>
              <a:rPr lang="en-US" sz="2100" dirty="0" smtClean="0">
                <a:solidFill>
                  <a:srgbClr val="000000"/>
                </a:solidFill>
                <a:latin typeface="Open Sans Light"/>
              </a:rPr>
              <a:t>2018</a:t>
            </a:r>
            <a:r>
              <a:rPr lang="en-US" sz="2100" dirty="0">
                <a:solidFill>
                  <a:srgbClr val="000000"/>
                </a:solidFill>
                <a:latin typeface="Open Sans Light"/>
              </a:rPr>
              <a:t>.</a:t>
            </a:r>
            <a:endParaRPr lang="en-US" sz="2100" dirty="0">
              <a:solidFill>
                <a:srgbClr val="000000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137803" y="2086988"/>
            <a:ext cx="9250625" cy="6817081"/>
            <a:chOff x="0" y="0"/>
            <a:chExt cx="10138566" cy="9089441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5384602" y="0"/>
              <a:ext cx="4357982" cy="8342985"/>
              <a:chOff x="0" y="0"/>
              <a:chExt cx="4357982" cy="83429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6350" y="0"/>
                <a:ext cx="4370682" cy="8342985"/>
              </a:xfrm>
              <a:custGeom>
                <a:avLst/>
                <a:gdLst/>
                <a:ahLst/>
                <a:cxnLst/>
                <a:rect l="l" t="t" r="r" b="b"/>
                <a:pathLst>
                  <a:path w="4370682" h="8342985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8342985"/>
                    </a:lnTo>
                    <a:lnTo>
                      <a:pt x="0" y="8342985"/>
                    </a:lnTo>
                    <a:close/>
                    <a:moveTo>
                      <a:pt x="1452661" y="0"/>
                    </a:moveTo>
                    <a:lnTo>
                      <a:pt x="1465361" y="0"/>
                    </a:lnTo>
                    <a:lnTo>
                      <a:pt x="1465361" y="8342985"/>
                    </a:lnTo>
                    <a:lnTo>
                      <a:pt x="1452661" y="8342985"/>
                    </a:lnTo>
                    <a:close/>
                    <a:moveTo>
                      <a:pt x="2905321" y="0"/>
                    </a:moveTo>
                    <a:lnTo>
                      <a:pt x="2918021" y="0"/>
                    </a:lnTo>
                    <a:lnTo>
                      <a:pt x="2918021" y="8342985"/>
                    </a:lnTo>
                    <a:lnTo>
                      <a:pt x="2905321" y="8342985"/>
                    </a:lnTo>
                    <a:close/>
                    <a:moveTo>
                      <a:pt x="4357982" y="0"/>
                    </a:moveTo>
                    <a:lnTo>
                      <a:pt x="4370682" y="0"/>
                    </a:lnTo>
                    <a:lnTo>
                      <a:pt x="4370682" y="8342985"/>
                    </a:lnTo>
                    <a:lnTo>
                      <a:pt x="4357982" y="8342985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5104606" y="8508085"/>
              <a:ext cx="55999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557267" y="8508085"/>
              <a:ext cx="55999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5%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93941" y="8508085"/>
              <a:ext cx="79196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10%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346602" y="8508085"/>
              <a:ext cx="79196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15%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147742" y="109003"/>
              <a:ext cx="103366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dirty="0" err="1">
                  <a:solidFill>
                    <a:schemeClr val="bg1"/>
                  </a:solidFill>
                  <a:latin typeface="Open Sans Light"/>
                </a:rPr>
                <a:t>Stres</a:t>
              </a:r>
              <a:r>
                <a:rPr lang="en-US" sz="2800" dirty="0">
                  <a:solidFill>
                    <a:schemeClr val="bg1"/>
                  </a:solidFill>
                  <a:latin typeface="Open Sans Light"/>
                </a:rPr>
                <a:t>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05520" y="950255"/>
              <a:ext cx="3875882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dirty="0" err="1">
                  <a:solidFill>
                    <a:schemeClr val="bg1"/>
                  </a:solidFill>
                  <a:latin typeface="Open Sans Light"/>
                </a:rPr>
                <a:t>Lelah</a:t>
              </a:r>
              <a:r>
                <a:rPr lang="en-US" sz="2800" dirty="0">
                  <a:solidFill>
                    <a:schemeClr val="bg1"/>
                  </a:solidFill>
                  <a:latin typeface="Open Sans Light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Open Sans Light"/>
                </a:rPr>
                <a:t>masalah</a:t>
              </a:r>
              <a:r>
                <a:rPr lang="en-US" sz="2800" dirty="0">
                  <a:solidFill>
                    <a:schemeClr val="bg1"/>
                  </a:solidFill>
                  <a:latin typeface="Open Sans Light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Open Sans Light"/>
                </a:rPr>
                <a:t>hidup</a:t>
              </a:r>
              <a:r>
                <a:rPr lang="en-US" sz="2800" dirty="0">
                  <a:solidFill>
                    <a:schemeClr val="bg1"/>
                  </a:solidFill>
                  <a:latin typeface="Open Sans Light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402284" y="1791505"/>
              <a:ext cx="2779118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Putus harapan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632756"/>
              <a:ext cx="5181402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Bertengkar dengan saudara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69913" y="3474007"/>
              <a:ext cx="3011488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dirty="0" err="1">
                  <a:solidFill>
                    <a:schemeClr val="bg1"/>
                  </a:solidFill>
                  <a:latin typeface="Open Sans Light"/>
                </a:rPr>
                <a:t>Masalah</a:t>
              </a:r>
              <a:r>
                <a:rPr lang="en-US" sz="2800" dirty="0">
                  <a:solidFill>
                    <a:schemeClr val="bg1"/>
                  </a:solidFill>
                  <a:latin typeface="Open Sans Light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Open Sans Light"/>
                </a:rPr>
                <a:t>pribadi</a:t>
              </a:r>
              <a:r>
                <a:rPr lang="en-US" sz="2800" dirty="0">
                  <a:solidFill>
                    <a:schemeClr val="bg1"/>
                  </a:solidFill>
                  <a:latin typeface="Open Sans Light"/>
                </a:rPr>
                <a:t>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08037" y="4315259"/>
              <a:ext cx="437336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Lelah masalah keluarga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74737" y="5156509"/>
              <a:ext cx="410666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Merasa menyusahkan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64753" y="5997760"/>
              <a:ext cx="4616649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Merasa tidak layak hidup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47464" y="6839010"/>
              <a:ext cx="4833938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Kecewa dengan orang tua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136377" y="7680262"/>
              <a:ext cx="304502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Banyak masalah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5384602" y="0"/>
              <a:ext cx="4357982" cy="8342985"/>
              <a:chOff x="0" y="0"/>
              <a:chExt cx="4357982" cy="834298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102853" cy="771726"/>
              </a:xfrm>
              <a:custGeom>
                <a:avLst/>
                <a:gdLst/>
                <a:ahLst/>
                <a:cxnLst/>
                <a:rect l="l" t="t" r="r" b="b"/>
                <a:pathLst>
                  <a:path w="4102853" h="771726">
                    <a:moveTo>
                      <a:pt x="0" y="0"/>
                    </a:moveTo>
                    <a:lnTo>
                      <a:pt x="4041115" y="0"/>
                    </a:lnTo>
                    <a:cubicBezTo>
                      <a:pt x="4075212" y="0"/>
                      <a:pt x="4102853" y="27641"/>
                      <a:pt x="4102853" y="61738"/>
                    </a:cubicBezTo>
                    <a:lnTo>
                      <a:pt x="4102853" y="709988"/>
                    </a:lnTo>
                    <a:cubicBezTo>
                      <a:pt x="4102853" y="744085"/>
                      <a:pt x="4075212" y="771726"/>
                      <a:pt x="4041115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841251"/>
                <a:ext cx="3841374" cy="771726"/>
              </a:xfrm>
              <a:custGeom>
                <a:avLst/>
                <a:gdLst/>
                <a:ahLst/>
                <a:cxnLst/>
                <a:rect l="l" t="t" r="r" b="b"/>
                <a:pathLst>
                  <a:path w="3841374" h="771726">
                    <a:moveTo>
                      <a:pt x="0" y="0"/>
                    </a:moveTo>
                    <a:lnTo>
                      <a:pt x="3779636" y="0"/>
                    </a:lnTo>
                    <a:cubicBezTo>
                      <a:pt x="3813733" y="0"/>
                      <a:pt x="3841374" y="27641"/>
                      <a:pt x="3841374" y="61738"/>
                    </a:cubicBezTo>
                    <a:lnTo>
                      <a:pt x="3841374" y="709988"/>
                    </a:lnTo>
                    <a:cubicBezTo>
                      <a:pt x="3841374" y="744085"/>
                      <a:pt x="3813733" y="771726"/>
                      <a:pt x="3779636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1682502"/>
                <a:ext cx="2301554" cy="771726"/>
              </a:xfrm>
              <a:custGeom>
                <a:avLst/>
                <a:gdLst/>
                <a:ahLst/>
                <a:cxnLst/>
                <a:rect l="l" t="t" r="r" b="b"/>
                <a:pathLst>
                  <a:path w="2301554" h="771726">
                    <a:moveTo>
                      <a:pt x="0" y="0"/>
                    </a:moveTo>
                    <a:lnTo>
                      <a:pt x="2239816" y="0"/>
                    </a:lnTo>
                    <a:cubicBezTo>
                      <a:pt x="2273913" y="0"/>
                      <a:pt x="2301554" y="27641"/>
                      <a:pt x="2301554" y="61738"/>
                    </a:cubicBezTo>
                    <a:lnTo>
                      <a:pt x="2301554" y="709988"/>
                    </a:lnTo>
                    <a:cubicBezTo>
                      <a:pt x="2301554" y="744085"/>
                      <a:pt x="2273913" y="771726"/>
                      <a:pt x="2239816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2523753"/>
                <a:ext cx="2243448" cy="771726"/>
              </a:xfrm>
              <a:custGeom>
                <a:avLst/>
                <a:gdLst/>
                <a:ahLst/>
                <a:cxnLst/>
                <a:rect l="l" t="t" r="r" b="b"/>
                <a:pathLst>
                  <a:path w="2243448" h="771726">
                    <a:moveTo>
                      <a:pt x="0" y="0"/>
                    </a:moveTo>
                    <a:lnTo>
                      <a:pt x="2181709" y="0"/>
                    </a:lnTo>
                    <a:cubicBezTo>
                      <a:pt x="2215806" y="0"/>
                      <a:pt x="2243448" y="27641"/>
                      <a:pt x="2243448" y="61738"/>
                    </a:cubicBezTo>
                    <a:lnTo>
                      <a:pt x="2243448" y="709988"/>
                    </a:lnTo>
                    <a:cubicBezTo>
                      <a:pt x="2243448" y="744085"/>
                      <a:pt x="2215806" y="771726"/>
                      <a:pt x="2181709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3365004"/>
                <a:ext cx="1807649" cy="771726"/>
              </a:xfrm>
              <a:custGeom>
                <a:avLst/>
                <a:gdLst/>
                <a:ahLst/>
                <a:cxnLst/>
                <a:rect l="l" t="t" r="r" b="b"/>
                <a:pathLst>
                  <a:path w="1807649" h="771726">
                    <a:moveTo>
                      <a:pt x="0" y="0"/>
                    </a:moveTo>
                    <a:lnTo>
                      <a:pt x="1745911" y="0"/>
                    </a:lnTo>
                    <a:cubicBezTo>
                      <a:pt x="1780008" y="0"/>
                      <a:pt x="1807649" y="27641"/>
                      <a:pt x="1807649" y="61738"/>
                    </a:cubicBezTo>
                    <a:lnTo>
                      <a:pt x="1807649" y="709988"/>
                    </a:lnTo>
                    <a:cubicBezTo>
                      <a:pt x="1807649" y="744085"/>
                      <a:pt x="1780008" y="771726"/>
                      <a:pt x="1745911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4206255"/>
                <a:ext cx="1662383" cy="771726"/>
              </a:xfrm>
              <a:custGeom>
                <a:avLst/>
                <a:gdLst/>
                <a:ahLst/>
                <a:cxnLst/>
                <a:rect l="l" t="t" r="r" b="b"/>
                <a:pathLst>
                  <a:path w="1662383" h="771726">
                    <a:moveTo>
                      <a:pt x="0" y="0"/>
                    </a:moveTo>
                    <a:lnTo>
                      <a:pt x="1600645" y="0"/>
                    </a:lnTo>
                    <a:cubicBezTo>
                      <a:pt x="1634742" y="0"/>
                      <a:pt x="1662383" y="27641"/>
                      <a:pt x="1662383" y="61738"/>
                    </a:cubicBezTo>
                    <a:lnTo>
                      <a:pt x="1662383" y="709988"/>
                    </a:lnTo>
                    <a:cubicBezTo>
                      <a:pt x="1662383" y="744085"/>
                      <a:pt x="1634742" y="771726"/>
                      <a:pt x="1600645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5047506"/>
                <a:ext cx="790787" cy="771726"/>
              </a:xfrm>
              <a:custGeom>
                <a:avLst/>
                <a:gdLst/>
                <a:ahLst/>
                <a:cxnLst/>
                <a:rect l="l" t="t" r="r" b="b"/>
                <a:pathLst>
                  <a:path w="790787" h="771726">
                    <a:moveTo>
                      <a:pt x="0" y="0"/>
                    </a:moveTo>
                    <a:lnTo>
                      <a:pt x="729049" y="0"/>
                    </a:lnTo>
                    <a:cubicBezTo>
                      <a:pt x="763146" y="0"/>
                      <a:pt x="790787" y="27641"/>
                      <a:pt x="790787" y="61738"/>
                    </a:cubicBezTo>
                    <a:lnTo>
                      <a:pt x="790787" y="709988"/>
                    </a:lnTo>
                    <a:cubicBezTo>
                      <a:pt x="790787" y="744085"/>
                      <a:pt x="763146" y="771726"/>
                      <a:pt x="729049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5888757"/>
                <a:ext cx="703627" cy="771727"/>
              </a:xfrm>
              <a:custGeom>
                <a:avLst/>
                <a:gdLst/>
                <a:ahLst/>
                <a:cxnLst/>
                <a:rect l="l" t="t" r="r" b="b"/>
                <a:pathLst>
                  <a:path w="703627" h="771727">
                    <a:moveTo>
                      <a:pt x="0" y="0"/>
                    </a:moveTo>
                    <a:lnTo>
                      <a:pt x="641889" y="0"/>
                    </a:lnTo>
                    <a:cubicBezTo>
                      <a:pt x="675986" y="0"/>
                      <a:pt x="703627" y="27641"/>
                      <a:pt x="703627" y="61738"/>
                    </a:cubicBezTo>
                    <a:lnTo>
                      <a:pt x="703627" y="709988"/>
                    </a:lnTo>
                    <a:cubicBezTo>
                      <a:pt x="703627" y="744085"/>
                      <a:pt x="675986" y="771726"/>
                      <a:pt x="641889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6730008"/>
                <a:ext cx="616468" cy="771727"/>
              </a:xfrm>
              <a:custGeom>
                <a:avLst/>
                <a:gdLst/>
                <a:ahLst/>
                <a:cxnLst/>
                <a:rect l="l" t="t" r="r" b="b"/>
                <a:pathLst>
                  <a:path w="616468" h="771727">
                    <a:moveTo>
                      <a:pt x="0" y="0"/>
                    </a:moveTo>
                    <a:lnTo>
                      <a:pt x="554729" y="0"/>
                    </a:lnTo>
                    <a:cubicBezTo>
                      <a:pt x="588826" y="0"/>
                      <a:pt x="616468" y="27641"/>
                      <a:pt x="616468" y="61738"/>
                    </a:cubicBezTo>
                    <a:lnTo>
                      <a:pt x="616468" y="709988"/>
                    </a:lnTo>
                    <a:cubicBezTo>
                      <a:pt x="616468" y="744085"/>
                      <a:pt x="588826" y="771726"/>
                      <a:pt x="554729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7571259"/>
                <a:ext cx="500255" cy="771727"/>
              </a:xfrm>
              <a:custGeom>
                <a:avLst/>
                <a:gdLst/>
                <a:ahLst/>
                <a:cxnLst/>
                <a:rect l="l" t="t" r="r" b="b"/>
                <a:pathLst>
                  <a:path w="500255" h="771727">
                    <a:moveTo>
                      <a:pt x="0" y="0"/>
                    </a:moveTo>
                    <a:lnTo>
                      <a:pt x="438517" y="0"/>
                    </a:lnTo>
                    <a:cubicBezTo>
                      <a:pt x="472614" y="0"/>
                      <a:pt x="500255" y="27641"/>
                      <a:pt x="500255" y="61738"/>
                    </a:cubicBezTo>
                    <a:lnTo>
                      <a:pt x="500255" y="709988"/>
                    </a:lnTo>
                    <a:cubicBezTo>
                      <a:pt x="500255" y="744085"/>
                      <a:pt x="472614" y="771726"/>
                      <a:pt x="438517" y="771726"/>
                    </a:cubicBezTo>
                    <a:lnTo>
                      <a:pt x="0" y="77172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33" name="Group 33"/>
          <p:cNvGrpSpPr/>
          <p:nvPr/>
        </p:nvGrpSpPr>
        <p:grpSpPr>
          <a:xfrm>
            <a:off x="1450669" y="1485900"/>
            <a:ext cx="6127754" cy="7875187"/>
            <a:chOff x="0" y="-38100"/>
            <a:chExt cx="7020967" cy="9443726"/>
          </a:xfrm>
        </p:grpSpPr>
        <p:sp>
          <p:nvSpPr>
            <p:cNvPr id="34" name="TextBox 34"/>
            <p:cNvSpPr txBox="1"/>
            <p:nvPr/>
          </p:nvSpPr>
          <p:spPr>
            <a:xfrm>
              <a:off x="1214769" y="8359905"/>
              <a:ext cx="1139145" cy="104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6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Tidak</a:t>
              </a:r>
            </a:p>
            <a:p>
              <a:pPr algn="ctr">
                <a:lnSpc>
                  <a:spcPts val="3416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84.5%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829891" y="386721"/>
              <a:ext cx="1139145" cy="104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6"/>
                </a:lnSpc>
              </a:pPr>
              <a:r>
                <a:rPr lang="en-US" sz="2800" dirty="0" err="1">
                  <a:solidFill>
                    <a:schemeClr val="bg1"/>
                  </a:solidFill>
                  <a:latin typeface="Open Sans Light"/>
                </a:rPr>
                <a:t>Ya</a:t>
              </a:r>
              <a:endParaRPr lang="en-US" sz="2800" dirty="0">
                <a:solidFill>
                  <a:schemeClr val="bg1"/>
                </a:solidFill>
                <a:latin typeface="Open Sans Light"/>
              </a:endParaRPr>
            </a:p>
            <a:p>
              <a:pPr algn="ctr">
                <a:lnSpc>
                  <a:spcPts val="3416"/>
                </a:lnSpc>
              </a:pPr>
              <a:r>
                <a:rPr lang="en-US" sz="2800" dirty="0">
                  <a:solidFill>
                    <a:schemeClr val="bg1"/>
                  </a:solidFill>
                  <a:latin typeface="Open Sans Light"/>
                </a:rPr>
                <a:t>14.2%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835369" y="-38100"/>
              <a:ext cx="2992713" cy="104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6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Tidak menjawab</a:t>
              </a:r>
            </a:p>
            <a:p>
              <a:pPr algn="ctr">
                <a:lnSpc>
                  <a:spcPts val="3416"/>
                </a:lnSpc>
              </a:pPr>
              <a:r>
                <a:rPr lang="en-US" sz="2800">
                  <a:solidFill>
                    <a:schemeClr val="bg1"/>
                  </a:solidFill>
                  <a:latin typeface="Open Sans Light"/>
                </a:rPr>
                <a:t>1.3%</a:t>
              </a:r>
            </a:p>
          </p:txBody>
        </p: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0" y="1394775"/>
              <a:ext cx="7020967" cy="7020967"/>
              <a:chOff x="0" y="0"/>
              <a:chExt cx="2540000" cy="254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270000" y="0"/>
                <a:ext cx="1027253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27253" h="1270000">
                    <a:moveTo>
                      <a:pt x="0" y="0"/>
                    </a:moveTo>
                    <a:cubicBezTo>
                      <a:pt x="406415" y="0"/>
                      <a:pt x="788282" y="194507"/>
                      <a:pt x="1027253" y="52324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-91550" y="637"/>
                <a:ext cx="2725823" cy="2669455"/>
              </a:xfrm>
              <a:custGeom>
                <a:avLst/>
                <a:gdLst/>
                <a:ahLst/>
                <a:cxnLst/>
                <a:rect l="l" t="t" r="r" b="b"/>
                <a:pathLst>
                  <a:path w="2725823" h="2669455">
                    <a:moveTo>
                      <a:pt x="2350197" y="472195"/>
                    </a:moveTo>
                    <a:cubicBezTo>
                      <a:pt x="2720159" y="931021"/>
                      <a:pt x="2725823" y="1584090"/>
                      <a:pt x="2363875" y="2049264"/>
                    </a:cubicBezTo>
                    <a:cubicBezTo>
                      <a:pt x="2001926" y="2514438"/>
                      <a:pt x="1367498" y="2669455"/>
                      <a:pt x="831818" y="2423609"/>
                    </a:cubicBezTo>
                    <a:cubicBezTo>
                      <a:pt x="296138" y="2177763"/>
                      <a:pt x="0" y="1595669"/>
                      <a:pt x="116687" y="1017934"/>
                    </a:cubicBezTo>
                    <a:cubicBezTo>
                      <a:pt x="233374" y="440199"/>
                      <a:pt x="732216" y="18670"/>
                      <a:pt x="1321321" y="0"/>
                    </a:cubicBezTo>
                    <a:lnTo>
                      <a:pt x="1361550" y="126936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166380" y="0"/>
                <a:ext cx="10362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3620" h="1270000">
                    <a:moveTo>
                      <a:pt x="0" y="4234"/>
                    </a:moveTo>
                    <a:cubicBezTo>
                      <a:pt x="34426" y="1416"/>
                      <a:pt x="68952" y="3"/>
                      <a:pt x="103493" y="0"/>
                    </a:cubicBezTo>
                    <a:lnTo>
                      <a:pt x="10362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</p:grp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1028700"/>
            <a:ext cx="15971173" cy="756617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40404"/>
                </a:solidFill>
                <a:latin typeface="Montserrat Semi-Bold"/>
              </a:rPr>
              <a:t>JIKA REMAJA TIDAK DIPERHATIKAN</a:t>
            </a:r>
            <a:endParaRPr lang="en-US" sz="4932" dirty="0">
              <a:solidFill>
                <a:srgbClr val="040404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436819511"/>
              </p:ext>
            </p:extLst>
          </p:nvPr>
        </p:nvGraphicFramePr>
        <p:xfrm>
          <a:off x="2552700" y="2324100"/>
          <a:ext cx="13182600" cy="665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7791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10287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FOKUS DAN SUB FOKUS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2051621"/>
            <a:ext cx="18288000" cy="2533284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5" name="TextBox 5"/>
          <p:cNvSpPr txBox="1"/>
          <p:nvPr/>
        </p:nvSpPr>
        <p:spPr>
          <a:xfrm>
            <a:off x="810006" y="2184356"/>
            <a:ext cx="16667988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Kepedulian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dalam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Kasih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Open Sans Light Bold"/>
              </a:rPr>
              <a:t>M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enurut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Ibrani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10:24 </a:t>
            </a:r>
          </a:p>
          <a:p>
            <a:pPr algn="ctr">
              <a:lnSpc>
                <a:spcPts val="5319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dan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Implikasinya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B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agi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Persekutuan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Generasi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Open Sans Light Bold"/>
              </a:rPr>
              <a:t>Z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(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Usia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15-24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T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ahun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)</a:t>
            </a:r>
            <a:endParaRPr lang="en-US" sz="4000" dirty="0">
              <a:solidFill>
                <a:schemeClr val="bg1"/>
              </a:solidFill>
              <a:latin typeface="Open Sans Light Bold"/>
            </a:endParaRPr>
          </a:p>
          <a:p>
            <a:pPr algn="ctr">
              <a:lnSpc>
                <a:spcPts val="5319"/>
              </a:lnSpc>
            </a:pP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di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Gereja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Betesda</a:t>
            </a:r>
            <a:r>
              <a:rPr lang="en-US" sz="4000" dirty="0" smtClean="0">
                <a:solidFill>
                  <a:schemeClr val="bg1"/>
                </a:solidFill>
                <a:latin typeface="Open Sans Light Bold"/>
              </a:rPr>
              <a:t> Indonesia Gateway </a:t>
            </a:r>
            <a:r>
              <a:rPr lang="en-US" sz="4000" dirty="0" err="1" smtClean="0">
                <a:solidFill>
                  <a:schemeClr val="bg1"/>
                </a:solidFill>
                <a:latin typeface="Open Sans Light Bold"/>
              </a:rPr>
              <a:t>Sidoarjo</a:t>
            </a:r>
            <a:endParaRPr lang="en-US" sz="4000" dirty="0">
              <a:solidFill>
                <a:schemeClr val="bg1"/>
              </a:solidFill>
              <a:latin typeface="Open Sans Ligh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92020" y="5076825"/>
            <a:ext cx="13103960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 algn="just">
              <a:lnSpc>
                <a:spcPts val="5319"/>
              </a:lnSpc>
              <a:buFont typeface="+mj-lt"/>
              <a:buAutoNum type="arabicPeriod"/>
            </a:pP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(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usia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15-24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tahun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)</a:t>
            </a:r>
          </a:p>
          <a:p>
            <a:pPr marL="742950" indent="-742950" algn="just">
              <a:lnSpc>
                <a:spcPts val="5319"/>
              </a:lnSpc>
              <a:buFont typeface="+mj-lt"/>
              <a:buAutoNum type="arabicPeriod"/>
            </a:pP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kasih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menurut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Ibrani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10:24</a:t>
            </a:r>
            <a:endParaRPr lang="en-US" sz="40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742950" indent="-742950" algn="just">
              <a:lnSpc>
                <a:spcPts val="5319"/>
              </a:lnSpc>
              <a:buFont typeface="+mj-lt"/>
              <a:buAutoNum type="arabicPeriod"/>
            </a:pP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kasih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menurut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Ibrani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10:24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i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mplikasinya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bagi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persekutuan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(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usia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15-24 </a:t>
            </a:r>
            <a:r>
              <a:rPr lang="en-US" sz="40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tahun</a:t>
            </a:r>
            <a:r>
              <a:rPr lang="en-US" sz="4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) </a:t>
            </a:r>
            <a:r>
              <a:rPr lang="en-US" sz="4000" dirty="0">
                <a:latin typeface="Myanmar Text" panose="020B0502040204020203" pitchFamily="34" charset="0"/>
                <a:cs typeface="Myanmar Text" panose="020B0502040204020203" pitchFamily="34" charset="0"/>
              </a:rPr>
              <a:t>di </a:t>
            </a:r>
            <a:r>
              <a:rPr lang="en-US" sz="40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Gereja</a:t>
            </a:r>
            <a:r>
              <a:rPr lang="en-US" sz="40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40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Betesda</a:t>
            </a:r>
            <a:r>
              <a:rPr lang="en-US" sz="4000" dirty="0">
                <a:latin typeface="Myanmar Text" panose="020B0502040204020203" pitchFamily="34" charset="0"/>
                <a:cs typeface="Myanmar Text" panose="020B0502040204020203" pitchFamily="34" charset="0"/>
              </a:rPr>
              <a:t> Indonesia Gateway </a:t>
            </a:r>
            <a:r>
              <a:rPr lang="en-US" sz="40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Sidoarjo</a:t>
            </a:r>
            <a:endParaRPr lang="en-US" sz="4000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870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1028700"/>
            <a:ext cx="15971173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>
                <a:solidFill>
                  <a:srgbClr val="0C45A6"/>
                </a:solidFill>
                <a:latin typeface="Montserrat Semi-Bold"/>
              </a:rPr>
              <a:t>MANFAAT PENELITIAN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2702496"/>
            <a:ext cx="5435901" cy="779166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5" name="TextBox 5"/>
          <p:cNvSpPr txBox="1"/>
          <p:nvPr/>
        </p:nvSpPr>
        <p:spPr>
          <a:xfrm>
            <a:off x="2592020" y="2754587"/>
            <a:ext cx="284388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C45A6"/>
                </a:solidFill>
                <a:latin typeface="Open Sans Light Bold"/>
              </a:rPr>
              <a:t>TEORITIS</a:t>
            </a:r>
          </a:p>
        </p:txBody>
      </p:sp>
      <p:sp>
        <p:nvSpPr>
          <p:cNvPr id="6" name="AutoShape 6"/>
          <p:cNvSpPr/>
          <p:nvPr/>
        </p:nvSpPr>
        <p:spPr>
          <a:xfrm>
            <a:off x="12852099" y="3899409"/>
            <a:ext cx="5435901" cy="779166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7" name="TextBox 7"/>
          <p:cNvSpPr txBox="1"/>
          <p:nvPr/>
        </p:nvSpPr>
        <p:spPr>
          <a:xfrm>
            <a:off x="12852099" y="3932449"/>
            <a:ext cx="284388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C45A6"/>
                </a:solidFill>
                <a:latin typeface="Open Sans Light Bold"/>
              </a:rPr>
              <a:t>PRAKTIS</a:t>
            </a:r>
          </a:p>
        </p:txBody>
      </p:sp>
      <p:sp>
        <p:nvSpPr>
          <p:cNvPr id="8" name="AutoShape 8"/>
          <p:cNvSpPr/>
          <p:nvPr/>
        </p:nvSpPr>
        <p:spPr>
          <a:xfrm>
            <a:off x="1" y="3481661"/>
            <a:ext cx="8255302" cy="3079865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9" name="TextBox 9"/>
          <p:cNvSpPr txBox="1"/>
          <p:nvPr/>
        </p:nvSpPr>
        <p:spPr>
          <a:xfrm>
            <a:off x="1028700" y="3737187"/>
            <a:ext cx="6667500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1" dirty="0" err="1">
                <a:latin typeface="Open Sans Light"/>
              </a:rPr>
              <a:t>Menambah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err="1">
                <a:latin typeface="Open Sans Light"/>
              </a:rPr>
              <a:t>wawasan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err="1">
                <a:latin typeface="Open Sans Light"/>
              </a:rPr>
              <a:t>tentang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kepedulian</a:t>
            </a:r>
            <a:r>
              <a:rPr lang="en-US" sz="3499" b="1" dirty="0" smtClean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dalam</a:t>
            </a:r>
            <a:r>
              <a:rPr lang="en-US" sz="3499" b="1" dirty="0" smtClean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kasih</a:t>
            </a:r>
            <a:r>
              <a:rPr lang="en-US" sz="3499" b="1" dirty="0" smtClean="0">
                <a:latin typeface="Open Sans Light"/>
              </a:rPr>
              <a:t> </a:t>
            </a:r>
            <a:r>
              <a:rPr lang="en-US" sz="3499" b="1" dirty="0" err="1">
                <a:latin typeface="Open Sans Light"/>
              </a:rPr>
              <a:t>menurut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err="1">
                <a:latin typeface="Open Sans Light"/>
              </a:rPr>
              <a:t>Ibrani</a:t>
            </a:r>
            <a:r>
              <a:rPr lang="en-US" sz="3499" b="1" dirty="0">
                <a:latin typeface="Open Sans Light"/>
              </a:rPr>
              <a:t> 10:24 </a:t>
            </a:r>
            <a:r>
              <a:rPr lang="en-US" sz="3499" b="1" dirty="0" err="1">
                <a:latin typeface="Open Sans Light"/>
              </a:rPr>
              <a:t>bagi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persekutuan</a:t>
            </a:r>
            <a:r>
              <a:rPr lang="en-US" sz="3499" b="1" dirty="0" smtClean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generasi</a:t>
            </a:r>
            <a:r>
              <a:rPr lang="en-US" sz="3499" b="1" dirty="0" smtClean="0">
                <a:latin typeface="Open Sans Light"/>
              </a:rPr>
              <a:t> Z</a:t>
            </a:r>
            <a:endParaRPr lang="en-US" sz="3499" b="1" dirty="0">
              <a:latin typeface="Open Sans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515601" y="4678575"/>
            <a:ext cx="8000202" cy="3122831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11" name="TextBox 11"/>
          <p:cNvSpPr txBox="1"/>
          <p:nvPr/>
        </p:nvSpPr>
        <p:spPr>
          <a:xfrm>
            <a:off x="10515600" y="4941416"/>
            <a:ext cx="7694921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b="1" dirty="0" err="1">
                <a:latin typeface="Open Sans Light"/>
              </a:rPr>
              <a:t>Bagi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pemuda</a:t>
            </a:r>
            <a:r>
              <a:rPr lang="en-US" sz="3499" b="1" dirty="0" smtClean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generasi</a:t>
            </a:r>
            <a:r>
              <a:rPr lang="en-US" sz="3499" b="1" dirty="0" smtClean="0">
                <a:latin typeface="Open Sans Light"/>
              </a:rPr>
              <a:t> Z</a:t>
            </a:r>
            <a:endParaRPr lang="en-US" sz="3499" b="1" dirty="0">
              <a:latin typeface="Open Sans Light"/>
            </a:endParaRP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b="1" dirty="0" err="1">
                <a:latin typeface="Open Sans Light"/>
              </a:rPr>
              <a:t>Bagi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gembala</a:t>
            </a:r>
            <a:r>
              <a:rPr lang="en-US" sz="3499" b="1" dirty="0" smtClean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dan</a:t>
            </a:r>
            <a:r>
              <a:rPr lang="en-US" sz="3499" b="1" dirty="0" smtClean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koordinator</a:t>
            </a:r>
            <a:endParaRPr lang="en-US" sz="3499" b="1" dirty="0">
              <a:latin typeface="Open Sans Light"/>
            </a:endParaRP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b="1" dirty="0" err="1">
                <a:latin typeface="Open Sans Light"/>
              </a:rPr>
              <a:t>Bagi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err="1">
                <a:latin typeface="Open Sans Light"/>
              </a:rPr>
              <a:t>mahasiswa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err="1">
                <a:latin typeface="Open Sans Light"/>
              </a:rPr>
              <a:t>teologi</a:t>
            </a:r>
            <a:endParaRPr lang="en-US" sz="3499" b="1" dirty="0">
              <a:latin typeface="Open Sans Light"/>
            </a:endParaRP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b="1" dirty="0" err="1" smtClean="0">
                <a:latin typeface="Open Sans Light"/>
              </a:rPr>
              <a:t>Bagi</a:t>
            </a:r>
            <a:r>
              <a:rPr lang="en-US" sz="3499" b="1" dirty="0">
                <a:latin typeface="Open Sans Light"/>
              </a:rPr>
              <a:t> </a:t>
            </a:r>
            <a:r>
              <a:rPr lang="en-US" sz="3499" b="1" dirty="0" smtClean="0">
                <a:latin typeface="Open Sans Light"/>
              </a:rPr>
              <a:t>orang </a:t>
            </a:r>
            <a:r>
              <a:rPr lang="en-US" sz="3499" b="1" dirty="0" err="1" smtClean="0">
                <a:latin typeface="Open Sans Light"/>
              </a:rPr>
              <a:t>percaya</a:t>
            </a:r>
            <a:r>
              <a:rPr lang="en-US" sz="3499" b="1" dirty="0" smtClean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secara</a:t>
            </a:r>
            <a:r>
              <a:rPr lang="en-US" sz="3499" b="1" dirty="0" smtClean="0">
                <a:latin typeface="Open Sans Light"/>
              </a:rPr>
              <a:t> </a:t>
            </a:r>
            <a:r>
              <a:rPr lang="en-US" sz="3499" b="1" dirty="0" err="1" smtClean="0">
                <a:latin typeface="Open Sans Light"/>
              </a:rPr>
              <a:t>umum</a:t>
            </a:r>
            <a:endParaRPr lang="en-US" sz="3499" b="1" dirty="0">
              <a:latin typeface="Open Sans Light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414" y="419100"/>
            <a:ext cx="15971173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2" dirty="0" smtClean="0">
                <a:solidFill>
                  <a:srgbClr val="0C45A6"/>
                </a:solidFill>
                <a:latin typeface="Montserrat Semi-Bold"/>
              </a:rPr>
              <a:t>GENERASI Z</a:t>
            </a:r>
            <a:endParaRPr lang="en-US" sz="4932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4" name="AutoShape 4"/>
          <p:cNvSpPr/>
          <p:nvPr/>
        </p:nvSpPr>
        <p:spPr>
          <a:xfrm>
            <a:off x="0" y="1257300"/>
            <a:ext cx="18288000" cy="289739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6" name="TextBox 6"/>
          <p:cNvSpPr txBox="1"/>
          <p:nvPr/>
        </p:nvSpPr>
        <p:spPr>
          <a:xfrm>
            <a:off x="2209800" y="1562100"/>
            <a:ext cx="14691186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Hakikat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: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sekelompok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orang yang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dilahirkan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setelah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tahun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1995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sampai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tahun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2010 yang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memiliki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pola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pikir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masalah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perilaku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sama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khususnya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kaitannya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dengan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teknologi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digital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Indikator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g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enerasi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: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memiliki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ambisi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besar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sukses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menyukai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hal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praktis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instan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mencintai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kebebasan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memiliki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percaya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diri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tinggi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menyukai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hal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detail,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ingin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mendapatkan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pengakuan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mahir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teknologi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digital.</a:t>
            </a: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Z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memiliki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kemampuan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intelektual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tinggi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dapat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dikategorikan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pintar</a:t>
            </a:r>
            <a:r>
              <a:rPr lang="en-US" sz="28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mampu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melakukan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multitasking.</a:t>
            </a: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dikenal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sebagai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“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esepian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”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rentan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terhadap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depresi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Lingkungan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sosial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berfokus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di media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sosial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sehingga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cenderung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canggung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saat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berinteraksi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tatap-muka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Generasi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Z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juga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memiliki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keadaan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spiritual yang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rendah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28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memprihatinkan</a:t>
            </a:r>
            <a:r>
              <a:rPr lang="en-US" sz="28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  <a:endParaRPr lang="en-US" sz="28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82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906" y="879174"/>
            <a:ext cx="16596187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800" dirty="0" smtClean="0">
                <a:solidFill>
                  <a:srgbClr val="0C45A6"/>
                </a:solidFill>
                <a:latin typeface="Montserrat Semi-Bold"/>
              </a:rPr>
              <a:t>KEPEDULIAN DALAM KASIH MENURUT IBRANI 10:24</a:t>
            </a:r>
            <a:endParaRPr lang="en-US" sz="4800" dirty="0">
              <a:solidFill>
                <a:srgbClr val="0C45A6"/>
              </a:solidFill>
              <a:latin typeface="Montserrat Semi-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6" name="TextBox 6"/>
          <p:cNvSpPr txBox="1"/>
          <p:nvPr/>
        </p:nvSpPr>
        <p:spPr>
          <a:xfrm>
            <a:off x="7315200" y="3967520"/>
            <a:ext cx="9585786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Peneliti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mendapatkan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tiga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makna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teologis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dari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dalam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kasih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menurut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Ibrani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10:24,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yaitu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:</a:t>
            </a: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adalah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nasihat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atau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keharusan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harus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didasarkan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pada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kasih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514350" lvl="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Kepedulian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harus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membawa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dampak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yaitu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kemauan</a:t>
            </a:r>
            <a:r>
              <a:rPr lang="en-US" sz="3200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mengasihi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melakukan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perbuatan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3200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baik</a:t>
            </a:r>
            <a:r>
              <a:rPr lang="en-US" sz="32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  <a:endParaRPr lang="en-US" sz="3200" dirty="0" smtClean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7" name="AutoShape 4"/>
          <p:cNvSpPr/>
          <p:nvPr/>
        </p:nvSpPr>
        <p:spPr>
          <a:xfrm>
            <a:off x="0" y="2040848"/>
            <a:ext cx="18288000" cy="1654852"/>
          </a:xfrm>
          <a:prstGeom prst="rect">
            <a:avLst/>
          </a:prstGeom>
          <a:solidFill>
            <a:srgbClr val="6CE5E8"/>
          </a:solidFill>
        </p:spPr>
      </p:sp>
      <p:sp>
        <p:nvSpPr>
          <p:cNvPr id="8" name="TextBox 5"/>
          <p:cNvSpPr txBox="1"/>
          <p:nvPr/>
        </p:nvSpPr>
        <p:spPr>
          <a:xfrm>
            <a:off x="1776603" y="2259102"/>
            <a:ext cx="14734794" cy="1284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marilah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saling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memperhatikan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supaya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saling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mendorong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kasih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pekerjaan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baik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351987"/>
            <a:ext cx="5707160" cy="44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271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1097</Words>
  <Application>Microsoft Office PowerPoint</Application>
  <PresentationFormat>Custom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Montserrat Semi-Bold</vt:lpstr>
      <vt:lpstr>Anahaw</vt:lpstr>
      <vt:lpstr>Tahoma</vt:lpstr>
      <vt:lpstr>Arial Narrow</vt:lpstr>
      <vt:lpstr>Open Sans Light</vt:lpstr>
      <vt:lpstr>Calibri</vt:lpstr>
      <vt:lpstr>Open Sans Light Italics</vt:lpstr>
      <vt:lpstr>Arimo Bold</vt:lpstr>
      <vt:lpstr>Arial Black</vt:lpstr>
      <vt:lpstr>Wingdings</vt:lpstr>
      <vt:lpstr>Myanmar Text</vt:lpstr>
      <vt:lpstr>Open Sans Light Bold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Pendidikan Tesis Kisi dan Tabel Warna-warni</dc:title>
  <dc:creator>asus</dc:creator>
  <cp:lastModifiedBy>asus</cp:lastModifiedBy>
  <cp:revision>36</cp:revision>
  <dcterms:created xsi:type="dcterms:W3CDTF">2006-08-16T00:00:00Z</dcterms:created>
  <dcterms:modified xsi:type="dcterms:W3CDTF">2022-06-23T08:20:11Z</dcterms:modified>
  <dc:identifier>DAEsNZbqgqU</dc:identifier>
</cp:coreProperties>
</file>